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306" r:id="rId2"/>
    <p:sldId id="349" r:id="rId3"/>
    <p:sldId id="351" r:id="rId4"/>
    <p:sldId id="350" r:id="rId5"/>
    <p:sldId id="317" r:id="rId6"/>
    <p:sldId id="316" r:id="rId7"/>
    <p:sldId id="321" r:id="rId8"/>
    <p:sldId id="323" r:id="rId9"/>
    <p:sldId id="360" r:id="rId10"/>
    <p:sldId id="380" r:id="rId11"/>
    <p:sldId id="375" r:id="rId12"/>
    <p:sldId id="378" r:id="rId13"/>
    <p:sldId id="327" r:id="rId14"/>
    <p:sldId id="326" r:id="rId15"/>
    <p:sldId id="330" r:id="rId16"/>
    <p:sldId id="357" r:id="rId17"/>
    <p:sldId id="348" r:id="rId18"/>
  </p:sldIdLst>
  <p:sldSz cx="9144000" cy="6858000" type="screen4x3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rina" initials="K" lastIdx="2" clrIdx="0">
    <p:extLst>
      <p:ext uri="{19B8F6BF-5375-455C-9EA6-DF929625EA0E}">
        <p15:presenceInfo xmlns:p15="http://schemas.microsoft.com/office/powerpoint/2012/main" userId="Kate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5E"/>
    <a:srgbClr val="199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7284" autoAdjust="0"/>
  </p:normalViewPr>
  <p:slideViewPr>
    <p:cSldViewPr>
      <p:cViewPr varScale="1">
        <p:scale>
          <a:sx n="110" d="100"/>
          <a:sy n="110" d="100"/>
        </p:scale>
        <p:origin x="13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7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66868-590A-4417-AE27-9951390F67BF}" type="doc">
      <dgm:prSet loTypeId="urn:microsoft.com/office/officeart/2005/8/layout/matrix1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uk-UA"/>
        </a:p>
      </dgm:t>
    </dgm:pt>
    <dgm:pt modelId="{DDF307AB-A65C-41EB-B4DF-2983FCA5EC41}">
      <dgm:prSet phldrT="[Текст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800" kern="1200" dirty="0">
              <a:solidFill>
                <a:srgbClr val="002060"/>
              </a:solidFill>
              <a:latin typeface="Arial Narrow" panose="020B0606020202030204" pitchFamily="34" charset="0"/>
            </a:rPr>
            <a:t>в багатьох випадках з метою вирішення питань у власних інтересах </a:t>
          </a:r>
          <a:r>
            <a:rPr lang="uk-UA" sz="1800" u="sng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подарунки</a:t>
          </a:r>
          <a:r>
            <a:rPr lang="uk-UA" sz="1800" u="sng" kern="1200" dirty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uk-UA" sz="1800" u="sng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передаються особами</a:t>
          </a:r>
          <a:r>
            <a:rPr lang="uk-UA" sz="18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:</a:t>
          </a:r>
        </a:p>
      </dgm:t>
    </dgm:pt>
    <dgm:pt modelId="{29856251-F916-48A6-A6DB-176A0B104E2A}" type="parTrans" cxnId="{0C852019-9C8B-4E39-8418-607EF12FD7B2}">
      <dgm:prSet/>
      <dgm:spPr/>
      <dgm:t>
        <a:bodyPr/>
        <a:lstStyle/>
        <a:p>
          <a:endParaRPr lang="uk-UA"/>
        </a:p>
      </dgm:t>
    </dgm:pt>
    <dgm:pt modelId="{0168FAC3-8067-4AC3-A5CE-9C4C81606098}" type="sibTrans" cxnId="{0C852019-9C8B-4E39-8418-607EF12FD7B2}">
      <dgm:prSet/>
      <dgm:spPr/>
      <dgm:t>
        <a:bodyPr/>
        <a:lstStyle/>
        <a:p>
          <a:endParaRPr lang="uk-UA"/>
        </a:p>
      </dgm:t>
    </dgm:pt>
    <dgm:pt modelId="{8740AB99-E09D-42EB-85A3-24C087A49AEE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l"/>
          <a:r>
            <a:rPr lang="uk-UA" sz="2000" dirty="0">
              <a:solidFill>
                <a:srgbClr val="002060"/>
              </a:solidFill>
              <a:latin typeface="Arial Narrow" panose="020B0606020202030204" pitchFamily="34" charset="0"/>
            </a:rPr>
            <a:t>які зацікавлені в певних офіційних діях установи, в якій працює службовець</a:t>
          </a:r>
        </a:p>
      </dgm:t>
    </dgm:pt>
    <dgm:pt modelId="{5C0EBE4B-7F44-4AF5-AECE-054C46E547BA}" type="parTrans" cxnId="{32ED8F75-68FF-4DA6-BE12-EC613A2F2DE4}">
      <dgm:prSet/>
      <dgm:spPr/>
      <dgm:t>
        <a:bodyPr/>
        <a:lstStyle/>
        <a:p>
          <a:endParaRPr lang="uk-UA"/>
        </a:p>
      </dgm:t>
    </dgm:pt>
    <dgm:pt modelId="{7DD1BD3E-C7A2-47DA-B635-F8D92A7A5738}" type="sibTrans" cxnId="{32ED8F75-68FF-4DA6-BE12-EC613A2F2DE4}">
      <dgm:prSet/>
      <dgm:spPr/>
      <dgm:t>
        <a:bodyPr/>
        <a:lstStyle/>
        <a:p>
          <a:endParaRPr lang="uk-UA"/>
        </a:p>
      </dgm:t>
    </dgm:pt>
    <dgm:pt modelId="{6BF65398-99AC-4006-95B1-094A064F8974}">
      <dgm:prSet phldrT="[Текст]" custT="1"/>
      <dgm:spPr>
        <a:solidFill>
          <a:schemeClr val="accent6">
            <a:lumMod val="40000"/>
            <a:lumOff val="60000"/>
            <a:alpha val="76667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r"/>
          <a:r>
            <a:rPr lang="uk-UA" sz="2000" dirty="0">
              <a:solidFill>
                <a:srgbClr val="002060"/>
              </a:solidFill>
              <a:latin typeface="Arial Narrow" panose="020B0606020202030204" pitchFamily="34" charset="0"/>
            </a:rPr>
            <a:t>які ведуть бізнес або розраховують на ведення бізнесу з цією установою</a:t>
          </a:r>
        </a:p>
      </dgm:t>
    </dgm:pt>
    <dgm:pt modelId="{B69B2B27-48CE-4CE0-B051-9297149EDF67}" type="parTrans" cxnId="{63E3FF32-B5A0-468D-A0A0-F55E13AB1329}">
      <dgm:prSet/>
      <dgm:spPr/>
      <dgm:t>
        <a:bodyPr/>
        <a:lstStyle/>
        <a:p>
          <a:endParaRPr lang="uk-UA"/>
        </a:p>
      </dgm:t>
    </dgm:pt>
    <dgm:pt modelId="{611420A0-D544-4E73-AA4B-816F26D639FD}" type="sibTrans" cxnId="{63E3FF32-B5A0-468D-A0A0-F55E13AB1329}">
      <dgm:prSet/>
      <dgm:spPr/>
      <dgm:t>
        <a:bodyPr/>
        <a:lstStyle/>
        <a:p>
          <a:endParaRPr lang="uk-UA"/>
        </a:p>
      </dgm:t>
    </dgm:pt>
    <dgm:pt modelId="{2D67E1CF-F850-4FEB-8039-7C99C738A05B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l"/>
          <a:r>
            <a:rPr lang="uk-UA" sz="2000" dirty="0">
              <a:solidFill>
                <a:srgbClr val="002060"/>
              </a:solidFill>
              <a:latin typeface="Arial Narrow" panose="020B0606020202030204" pitchFamily="34" charset="0"/>
            </a:rPr>
            <a:t>які здійснюють певні види діяльності, що регулюються відповідною установою </a:t>
          </a:r>
        </a:p>
      </dgm:t>
    </dgm:pt>
    <dgm:pt modelId="{D59E78B3-C6A2-42B2-A16A-2C79ADB6EB89}" type="parTrans" cxnId="{739BD7FE-047A-4DDF-A277-E44477ED314E}">
      <dgm:prSet/>
      <dgm:spPr/>
      <dgm:t>
        <a:bodyPr/>
        <a:lstStyle/>
        <a:p>
          <a:endParaRPr lang="uk-UA"/>
        </a:p>
      </dgm:t>
    </dgm:pt>
    <dgm:pt modelId="{ED212B49-5B93-49B9-8B61-13C9BEB93C9B}" type="sibTrans" cxnId="{739BD7FE-047A-4DDF-A277-E44477ED314E}">
      <dgm:prSet/>
      <dgm:spPr/>
      <dgm:t>
        <a:bodyPr/>
        <a:lstStyle/>
        <a:p>
          <a:endParaRPr lang="uk-UA"/>
        </a:p>
      </dgm:t>
    </dgm:pt>
    <dgm:pt modelId="{F2D22F3D-077A-48DE-93C3-C0467EF87898}">
      <dgm:prSet phldrT="[Текст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r"/>
          <a:r>
            <a:rPr lang="uk-UA" sz="2000" dirty="0">
              <a:solidFill>
                <a:srgbClr val="002060"/>
              </a:solidFill>
              <a:latin typeface="Arial Narrow" panose="020B0606020202030204" pitchFamily="34" charset="0"/>
            </a:rPr>
            <a:t>на інтереси яких може вплинути виконання чи невиконання службовцем своїх посадових </a:t>
          </a:r>
          <a:r>
            <a:rPr lang="uk-UA" sz="2000" dirty="0" err="1">
              <a:solidFill>
                <a:srgbClr val="002060"/>
              </a:solidFill>
              <a:latin typeface="Arial Narrow" panose="020B0606020202030204" pitchFamily="34" charset="0"/>
            </a:rPr>
            <a:t>обов</a:t>
          </a:r>
          <a:r>
            <a:rPr lang="en-US" sz="2000" dirty="0">
              <a:solidFill>
                <a:srgbClr val="002060"/>
              </a:solidFill>
              <a:latin typeface="Arial Narrow" panose="020B0606020202030204" pitchFamily="34" charset="0"/>
            </a:rPr>
            <a:t>’</a:t>
          </a:r>
          <a:r>
            <a:rPr lang="uk-UA" sz="2000" dirty="0" err="1">
              <a:solidFill>
                <a:srgbClr val="002060"/>
              </a:solidFill>
              <a:latin typeface="Arial Narrow" panose="020B0606020202030204" pitchFamily="34" charset="0"/>
            </a:rPr>
            <a:t>язків</a:t>
          </a:r>
          <a:r>
            <a:rPr lang="uk-UA" sz="2000" dirty="0">
              <a:solidFill>
                <a:srgbClr val="002060"/>
              </a:solidFill>
              <a:latin typeface="Arial Narrow" panose="020B0606020202030204" pitchFamily="34" charset="0"/>
            </a:rPr>
            <a:t> та інше </a:t>
          </a:r>
        </a:p>
      </dgm:t>
    </dgm:pt>
    <dgm:pt modelId="{DFCD78B5-E57B-4952-B00F-251CC0B326E5}" type="parTrans" cxnId="{CD409BF0-3718-43E3-B799-CE2E88E241B8}">
      <dgm:prSet/>
      <dgm:spPr/>
      <dgm:t>
        <a:bodyPr/>
        <a:lstStyle/>
        <a:p>
          <a:endParaRPr lang="uk-UA"/>
        </a:p>
      </dgm:t>
    </dgm:pt>
    <dgm:pt modelId="{643BAFA9-1034-4C54-B62D-B8B8AF75CBDF}" type="sibTrans" cxnId="{CD409BF0-3718-43E3-B799-CE2E88E241B8}">
      <dgm:prSet/>
      <dgm:spPr/>
      <dgm:t>
        <a:bodyPr/>
        <a:lstStyle/>
        <a:p>
          <a:endParaRPr lang="uk-UA"/>
        </a:p>
      </dgm:t>
    </dgm:pt>
    <dgm:pt modelId="{E77F838F-499D-4666-8B6B-75304887BA09}" type="pres">
      <dgm:prSet presAssocID="{A7066868-590A-4417-AE27-9951390F67B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030F4A-F0D4-4C87-8D3D-A652011237DA}" type="pres">
      <dgm:prSet presAssocID="{A7066868-590A-4417-AE27-9951390F67BF}" presName="matrix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037F799-8792-44B7-B618-D9926670C9A7}" type="pres">
      <dgm:prSet presAssocID="{A7066868-590A-4417-AE27-9951390F67BF}" presName="tile1" presStyleLbl="node1" presStyleIdx="0" presStyleCnt="4" custLinFactNeighborX="0" custLinFactNeighborY="160"/>
      <dgm:spPr/>
    </dgm:pt>
    <dgm:pt modelId="{5580907F-E178-4849-9F56-08997A6CDD92}" type="pres">
      <dgm:prSet presAssocID="{A7066868-590A-4417-AE27-9951390F67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18EA526-EC12-46A6-8078-815180F4C837}" type="pres">
      <dgm:prSet presAssocID="{A7066868-590A-4417-AE27-9951390F67BF}" presName="tile2" presStyleLbl="node1" presStyleIdx="1" presStyleCnt="4"/>
      <dgm:spPr/>
    </dgm:pt>
    <dgm:pt modelId="{0242C7C3-5D0F-4BD6-9844-A4D16EFAEE32}" type="pres">
      <dgm:prSet presAssocID="{A7066868-590A-4417-AE27-9951390F67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A245C4B-BF63-4EE1-AC1B-78D79F0C1B4A}" type="pres">
      <dgm:prSet presAssocID="{A7066868-590A-4417-AE27-9951390F67BF}" presName="tile3" presStyleLbl="node1" presStyleIdx="2" presStyleCnt="4"/>
      <dgm:spPr/>
    </dgm:pt>
    <dgm:pt modelId="{5ED19C4C-8195-44A9-9C9C-695B61F5415A}" type="pres">
      <dgm:prSet presAssocID="{A7066868-590A-4417-AE27-9951390F67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131D3EF-8BF4-4A4F-BD2A-55C1CC98259B}" type="pres">
      <dgm:prSet presAssocID="{A7066868-590A-4417-AE27-9951390F67BF}" presName="tile4" presStyleLbl="node1" presStyleIdx="3" presStyleCnt="4"/>
      <dgm:spPr/>
    </dgm:pt>
    <dgm:pt modelId="{80ABADC0-C0BB-4F15-95B7-81651F07BBBB}" type="pres">
      <dgm:prSet presAssocID="{A7066868-590A-4417-AE27-9951390F67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3E06479-B285-462C-9649-8B6B7C43A33A}" type="pres">
      <dgm:prSet presAssocID="{A7066868-590A-4417-AE27-9951390F67BF}" presName="centerTile" presStyleLbl="fgShp" presStyleIdx="0" presStyleCnt="1" custScaleX="133533" custScaleY="157355" custLinFactNeighborX="-4221" custLinFactNeighborY="-15675">
        <dgm:presLayoutVars>
          <dgm:chMax val="0"/>
          <dgm:chPref val="0"/>
        </dgm:presLayoutVars>
      </dgm:prSet>
      <dgm:spPr/>
    </dgm:pt>
  </dgm:ptLst>
  <dgm:cxnLst>
    <dgm:cxn modelId="{48000A0E-CC43-4F5C-B3B1-995B2ADEF90A}" type="presOf" srcId="{6BF65398-99AC-4006-95B1-094A064F8974}" destId="{118EA526-EC12-46A6-8078-815180F4C837}" srcOrd="0" destOrd="0" presId="urn:microsoft.com/office/officeart/2005/8/layout/matrix1"/>
    <dgm:cxn modelId="{23742813-2D49-47A0-A238-605A56E6D416}" type="presOf" srcId="{8740AB99-E09D-42EB-85A3-24C087A49AEE}" destId="{8037F799-8792-44B7-B618-D9926670C9A7}" srcOrd="0" destOrd="0" presId="urn:microsoft.com/office/officeart/2005/8/layout/matrix1"/>
    <dgm:cxn modelId="{B8365818-4B5F-42FD-8875-62085118E95C}" type="presOf" srcId="{2D67E1CF-F850-4FEB-8039-7C99C738A05B}" destId="{5ED19C4C-8195-44A9-9C9C-695B61F5415A}" srcOrd="1" destOrd="0" presId="urn:microsoft.com/office/officeart/2005/8/layout/matrix1"/>
    <dgm:cxn modelId="{0C852019-9C8B-4E39-8418-607EF12FD7B2}" srcId="{A7066868-590A-4417-AE27-9951390F67BF}" destId="{DDF307AB-A65C-41EB-B4DF-2983FCA5EC41}" srcOrd="0" destOrd="0" parTransId="{29856251-F916-48A6-A6DB-176A0B104E2A}" sibTransId="{0168FAC3-8067-4AC3-A5CE-9C4C81606098}"/>
    <dgm:cxn modelId="{A49F3430-5397-4229-82CE-3F1BA74DEA1D}" type="presOf" srcId="{6BF65398-99AC-4006-95B1-094A064F8974}" destId="{0242C7C3-5D0F-4BD6-9844-A4D16EFAEE32}" srcOrd="1" destOrd="0" presId="urn:microsoft.com/office/officeart/2005/8/layout/matrix1"/>
    <dgm:cxn modelId="{63E3FF32-B5A0-468D-A0A0-F55E13AB1329}" srcId="{DDF307AB-A65C-41EB-B4DF-2983FCA5EC41}" destId="{6BF65398-99AC-4006-95B1-094A064F8974}" srcOrd="1" destOrd="0" parTransId="{B69B2B27-48CE-4CE0-B051-9297149EDF67}" sibTransId="{611420A0-D544-4E73-AA4B-816F26D639FD}"/>
    <dgm:cxn modelId="{BD76A43E-DDD5-4BF7-AABD-C850484EF853}" type="presOf" srcId="{F2D22F3D-077A-48DE-93C3-C0467EF87898}" destId="{2131D3EF-8BF4-4A4F-BD2A-55C1CC98259B}" srcOrd="0" destOrd="0" presId="urn:microsoft.com/office/officeart/2005/8/layout/matrix1"/>
    <dgm:cxn modelId="{0B862949-8C20-49E5-B387-024588FD3458}" type="presOf" srcId="{8740AB99-E09D-42EB-85A3-24C087A49AEE}" destId="{5580907F-E178-4849-9F56-08997A6CDD92}" srcOrd="1" destOrd="0" presId="urn:microsoft.com/office/officeart/2005/8/layout/matrix1"/>
    <dgm:cxn modelId="{32ED8F75-68FF-4DA6-BE12-EC613A2F2DE4}" srcId="{DDF307AB-A65C-41EB-B4DF-2983FCA5EC41}" destId="{8740AB99-E09D-42EB-85A3-24C087A49AEE}" srcOrd="0" destOrd="0" parTransId="{5C0EBE4B-7F44-4AF5-AECE-054C46E547BA}" sibTransId="{7DD1BD3E-C7A2-47DA-B635-F8D92A7A5738}"/>
    <dgm:cxn modelId="{BDB651D6-1823-448B-9963-0B4EC0E48296}" type="presOf" srcId="{F2D22F3D-077A-48DE-93C3-C0467EF87898}" destId="{80ABADC0-C0BB-4F15-95B7-81651F07BBBB}" srcOrd="1" destOrd="0" presId="urn:microsoft.com/office/officeart/2005/8/layout/matrix1"/>
    <dgm:cxn modelId="{00D609DE-FE65-4C2D-BAA1-9C18918DE883}" type="presOf" srcId="{A7066868-590A-4417-AE27-9951390F67BF}" destId="{E77F838F-499D-4666-8B6B-75304887BA09}" srcOrd="0" destOrd="0" presId="urn:microsoft.com/office/officeart/2005/8/layout/matrix1"/>
    <dgm:cxn modelId="{2630FAEE-46DB-454D-8FBD-E0B0798483E0}" type="presOf" srcId="{2D67E1CF-F850-4FEB-8039-7C99C738A05B}" destId="{EA245C4B-BF63-4EE1-AC1B-78D79F0C1B4A}" srcOrd="0" destOrd="0" presId="urn:microsoft.com/office/officeart/2005/8/layout/matrix1"/>
    <dgm:cxn modelId="{CD409BF0-3718-43E3-B799-CE2E88E241B8}" srcId="{DDF307AB-A65C-41EB-B4DF-2983FCA5EC41}" destId="{F2D22F3D-077A-48DE-93C3-C0467EF87898}" srcOrd="3" destOrd="0" parTransId="{DFCD78B5-E57B-4952-B00F-251CC0B326E5}" sibTransId="{643BAFA9-1034-4C54-B62D-B8B8AF75CBDF}"/>
    <dgm:cxn modelId="{530479FD-79B1-4353-A808-70DD20381766}" type="presOf" srcId="{DDF307AB-A65C-41EB-B4DF-2983FCA5EC41}" destId="{C3E06479-B285-462C-9649-8B6B7C43A33A}" srcOrd="0" destOrd="0" presId="urn:microsoft.com/office/officeart/2005/8/layout/matrix1"/>
    <dgm:cxn modelId="{739BD7FE-047A-4DDF-A277-E44477ED314E}" srcId="{DDF307AB-A65C-41EB-B4DF-2983FCA5EC41}" destId="{2D67E1CF-F850-4FEB-8039-7C99C738A05B}" srcOrd="2" destOrd="0" parTransId="{D59E78B3-C6A2-42B2-A16A-2C79ADB6EB89}" sibTransId="{ED212B49-5B93-49B9-8B61-13C9BEB93C9B}"/>
    <dgm:cxn modelId="{52026F6D-3E2B-4041-8306-B448517406DE}" type="presParOf" srcId="{E77F838F-499D-4666-8B6B-75304887BA09}" destId="{4F030F4A-F0D4-4C87-8D3D-A652011237DA}" srcOrd="0" destOrd="0" presId="urn:microsoft.com/office/officeart/2005/8/layout/matrix1"/>
    <dgm:cxn modelId="{08E3C03A-62AC-4AA4-A299-5DD5723C4F24}" type="presParOf" srcId="{4F030F4A-F0D4-4C87-8D3D-A652011237DA}" destId="{8037F799-8792-44B7-B618-D9926670C9A7}" srcOrd="0" destOrd="0" presId="urn:microsoft.com/office/officeart/2005/8/layout/matrix1"/>
    <dgm:cxn modelId="{A9A6E5A6-C37E-4294-AC47-464E4A5F1F42}" type="presParOf" srcId="{4F030F4A-F0D4-4C87-8D3D-A652011237DA}" destId="{5580907F-E178-4849-9F56-08997A6CDD92}" srcOrd="1" destOrd="0" presId="urn:microsoft.com/office/officeart/2005/8/layout/matrix1"/>
    <dgm:cxn modelId="{A5D6D807-5F60-4049-B49F-62E1B0136388}" type="presParOf" srcId="{4F030F4A-F0D4-4C87-8D3D-A652011237DA}" destId="{118EA526-EC12-46A6-8078-815180F4C837}" srcOrd="2" destOrd="0" presId="urn:microsoft.com/office/officeart/2005/8/layout/matrix1"/>
    <dgm:cxn modelId="{597FDF89-ADB6-4344-B903-4C35CCDCB096}" type="presParOf" srcId="{4F030F4A-F0D4-4C87-8D3D-A652011237DA}" destId="{0242C7C3-5D0F-4BD6-9844-A4D16EFAEE32}" srcOrd="3" destOrd="0" presId="urn:microsoft.com/office/officeart/2005/8/layout/matrix1"/>
    <dgm:cxn modelId="{937F720E-2F31-4381-A9BE-98CD4B193824}" type="presParOf" srcId="{4F030F4A-F0D4-4C87-8D3D-A652011237DA}" destId="{EA245C4B-BF63-4EE1-AC1B-78D79F0C1B4A}" srcOrd="4" destOrd="0" presId="urn:microsoft.com/office/officeart/2005/8/layout/matrix1"/>
    <dgm:cxn modelId="{01863943-1D94-4C32-89AF-5691B6A54B26}" type="presParOf" srcId="{4F030F4A-F0D4-4C87-8D3D-A652011237DA}" destId="{5ED19C4C-8195-44A9-9C9C-695B61F5415A}" srcOrd="5" destOrd="0" presId="urn:microsoft.com/office/officeart/2005/8/layout/matrix1"/>
    <dgm:cxn modelId="{38106457-F266-463C-AA90-B42E1CE00D77}" type="presParOf" srcId="{4F030F4A-F0D4-4C87-8D3D-A652011237DA}" destId="{2131D3EF-8BF4-4A4F-BD2A-55C1CC98259B}" srcOrd="6" destOrd="0" presId="urn:microsoft.com/office/officeart/2005/8/layout/matrix1"/>
    <dgm:cxn modelId="{41506946-7F03-4FAA-89A6-47E94F57D00E}" type="presParOf" srcId="{4F030F4A-F0D4-4C87-8D3D-A652011237DA}" destId="{80ABADC0-C0BB-4F15-95B7-81651F07BBBB}" srcOrd="7" destOrd="0" presId="urn:microsoft.com/office/officeart/2005/8/layout/matrix1"/>
    <dgm:cxn modelId="{2D72CA15-B13D-4DBF-9D18-86C4E89C27DC}" type="presParOf" srcId="{E77F838F-499D-4666-8B6B-75304887BA09}" destId="{C3E06479-B285-462C-9649-8B6B7C43A3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81F26-9193-4CF7-BAF4-88503FB01C83}" type="doc">
      <dgm:prSet loTypeId="urn:microsoft.com/office/officeart/2005/8/layout/pyramid2" loCatId="pyramid" qsTypeId="urn:microsoft.com/office/officeart/2005/8/quickstyle/3d2" qsCatId="3D" csTypeId="urn:microsoft.com/office/officeart/2005/8/colors/accent0_2" csCatId="mainScheme" phldr="1"/>
      <dgm:spPr/>
    </dgm:pt>
    <dgm:pt modelId="{1D0BFCCB-7856-47ED-952D-83B462160762}">
      <dgm:prSet phldrT="[Текст]" custT="1"/>
      <dgm:spPr/>
      <dgm:t>
        <a:bodyPr/>
        <a:lstStyle/>
        <a:p>
          <a:pPr algn="just"/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безпосередньо або через інших осіб вимагати, просити </a:t>
          </a:r>
          <a:b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і одержувати </a:t>
          </a: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подарунки</a:t>
          </a: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 для себе чи близьких їм осіб від юридичних або фізичних осіб </a:t>
          </a:r>
        </a:p>
      </dgm:t>
    </dgm:pt>
    <dgm:pt modelId="{D122F24C-76C0-4C32-9CAC-613884F6E78A}" type="parTrans" cxnId="{65C0A292-0082-4AF9-AA41-F62BA5736757}">
      <dgm:prSet/>
      <dgm:spPr/>
      <dgm:t>
        <a:bodyPr/>
        <a:lstStyle/>
        <a:p>
          <a:endParaRPr lang="uk-UA"/>
        </a:p>
      </dgm:t>
    </dgm:pt>
    <dgm:pt modelId="{964DEAF4-DC7E-4CBF-9A12-9439263FF0FD}" type="sibTrans" cxnId="{65C0A292-0082-4AF9-AA41-F62BA5736757}">
      <dgm:prSet/>
      <dgm:spPr/>
      <dgm:t>
        <a:bodyPr/>
        <a:lstStyle/>
        <a:p>
          <a:endParaRPr lang="uk-UA"/>
        </a:p>
      </dgm:t>
    </dgm:pt>
    <dgm:pt modelId="{954E5500-C9F5-485A-8181-DE0C9CC37B9A}">
      <dgm:prSet phldrT="[Текст]" custT="1"/>
      <dgm:spPr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prstClr val="white"/>
          </a:contourClr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одержувати подарунки, якщо </a:t>
          </a:r>
          <a:r>
            <a:rPr lang="uk-UA" altLang="uk-UA" sz="20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особа, яка дарує дарунок, перебуває в підпорядкуванні такої особи</a:t>
          </a: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</a:p>
      </dgm:t>
    </dgm:pt>
    <dgm:pt modelId="{0AF072FA-2B01-4034-AC9F-0DA1331BF38A}" type="parTrans" cxnId="{89BB8ED6-E67B-4C8E-BE44-92C0B0E4AFE0}">
      <dgm:prSet/>
      <dgm:spPr/>
      <dgm:t>
        <a:bodyPr/>
        <a:lstStyle/>
        <a:p>
          <a:endParaRPr lang="uk-UA"/>
        </a:p>
      </dgm:t>
    </dgm:pt>
    <dgm:pt modelId="{71BEB726-A4FA-43A0-93B3-31D6AA5CD47E}" type="sibTrans" cxnId="{89BB8ED6-E67B-4C8E-BE44-92C0B0E4AFE0}">
      <dgm:prSet/>
      <dgm:spPr/>
      <dgm:t>
        <a:bodyPr/>
        <a:lstStyle/>
        <a:p>
          <a:endParaRPr lang="uk-UA"/>
        </a:p>
      </dgm:t>
    </dgm:pt>
    <dgm:pt modelId="{51E80418-FB6A-496A-8D14-0D8E7334D63B}" type="pres">
      <dgm:prSet presAssocID="{CBF81F26-9193-4CF7-BAF4-88503FB01C83}" presName="compositeShape" presStyleCnt="0">
        <dgm:presLayoutVars>
          <dgm:dir/>
          <dgm:resizeHandles/>
        </dgm:presLayoutVars>
      </dgm:prSet>
      <dgm:spPr/>
    </dgm:pt>
    <dgm:pt modelId="{C8EFD6B1-6D8C-41A1-A787-FB4A90604156}" type="pres">
      <dgm:prSet presAssocID="{CBF81F26-9193-4CF7-BAF4-88503FB01C83}" presName="pyramid" presStyleLbl="node1" presStyleIdx="0" presStyleCnt="1" custLinFactNeighborX="-71736" custLinFactNeighborY="-3420"/>
      <dgm:spPr/>
    </dgm:pt>
    <dgm:pt modelId="{FC28F08C-C177-4B3F-BD48-31224470199E}" type="pres">
      <dgm:prSet presAssocID="{CBF81F26-9193-4CF7-BAF4-88503FB01C83}" presName="theList" presStyleCnt="0"/>
      <dgm:spPr/>
    </dgm:pt>
    <dgm:pt modelId="{8B33C9B8-53C5-4407-863F-D109B54E0276}" type="pres">
      <dgm:prSet presAssocID="{1D0BFCCB-7856-47ED-952D-83B462160762}" presName="aNode" presStyleLbl="fgAcc1" presStyleIdx="0" presStyleCnt="2" custScaleX="313340" custScaleY="59357" custLinFactNeighborX="25037" custLinFactNeighborY="81722">
        <dgm:presLayoutVars>
          <dgm:bulletEnabled val="1"/>
        </dgm:presLayoutVars>
      </dgm:prSet>
      <dgm:spPr/>
    </dgm:pt>
    <dgm:pt modelId="{7195D9E6-ACA0-4369-B0CD-E18587CFAD94}" type="pres">
      <dgm:prSet presAssocID="{1D0BFCCB-7856-47ED-952D-83B462160762}" presName="aSpace" presStyleCnt="0"/>
      <dgm:spPr/>
    </dgm:pt>
    <dgm:pt modelId="{3B117BF9-C663-4F3C-A1FA-2406A7D543DD}" type="pres">
      <dgm:prSet presAssocID="{954E5500-C9F5-485A-8181-DE0C9CC37B9A}" presName="aNode" presStyleLbl="fgAcc1" presStyleIdx="1" presStyleCnt="2" custScaleX="337518" custScaleY="44396" custLinFactY="1259" custLinFactNeighborX="22819" custLinFactNeighborY="100000">
        <dgm:presLayoutVars>
          <dgm:bulletEnabled val="1"/>
        </dgm:presLayoutVars>
      </dgm:prSet>
      <dgm:spPr>
        <a:xfrm>
          <a:off x="2039812" y="1850935"/>
          <a:ext cx="2834455" cy="1032259"/>
        </a:xfrm>
        <a:prstGeom prst="roundRect">
          <a:avLst/>
        </a:prstGeom>
      </dgm:spPr>
    </dgm:pt>
    <dgm:pt modelId="{58810A47-1098-42B4-9A5E-B35A5B736932}" type="pres">
      <dgm:prSet presAssocID="{954E5500-C9F5-485A-8181-DE0C9CC37B9A}" presName="aSpace" presStyleCnt="0"/>
      <dgm:spPr/>
    </dgm:pt>
  </dgm:ptLst>
  <dgm:cxnLst>
    <dgm:cxn modelId="{E045AC25-31EB-4D57-BC41-3B89A0C4C2A7}" type="presOf" srcId="{954E5500-C9F5-485A-8181-DE0C9CC37B9A}" destId="{3B117BF9-C663-4F3C-A1FA-2406A7D543DD}" srcOrd="0" destOrd="0" presId="urn:microsoft.com/office/officeart/2005/8/layout/pyramid2"/>
    <dgm:cxn modelId="{65C0A292-0082-4AF9-AA41-F62BA5736757}" srcId="{CBF81F26-9193-4CF7-BAF4-88503FB01C83}" destId="{1D0BFCCB-7856-47ED-952D-83B462160762}" srcOrd="0" destOrd="0" parTransId="{D122F24C-76C0-4C32-9CAC-613884F6E78A}" sibTransId="{964DEAF4-DC7E-4CBF-9A12-9439263FF0FD}"/>
    <dgm:cxn modelId="{F62070A7-A155-49B1-B96F-C40D033573BC}" type="presOf" srcId="{1D0BFCCB-7856-47ED-952D-83B462160762}" destId="{8B33C9B8-53C5-4407-863F-D109B54E0276}" srcOrd="0" destOrd="0" presId="urn:microsoft.com/office/officeart/2005/8/layout/pyramid2"/>
    <dgm:cxn modelId="{89BB8ED6-E67B-4C8E-BE44-92C0B0E4AFE0}" srcId="{CBF81F26-9193-4CF7-BAF4-88503FB01C83}" destId="{954E5500-C9F5-485A-8181-DE0C9CC37B9A}" srcOrd="1" destOrd="0" parTransId="{0AF072FA-2B01-4034-AC9F-0DA1331BF38A}" sibTransId="{71BEB726-A4FA-43A0-93B3-31D6AA5CD47E}"/>
    <dgm:cxn modelId="{0D2262F3-5E69-40EB-9842-9F6F8C7A9F24}" type="presOf" srcId="{CBF81F26-9193-4CF7-BAF4-88503FB01C83}" destId="{51E80418-FB6A-496A-8D14-0D8E7334D63B}" srcOrd="0" destOrd="0" presId="urn:microsoft.com/office/officeart/2005/8/layout/pyramid2"/>
    <dgm:cxn modelId="{22327DBE-F83A-4D85-A29E-BB3FDC44EBF1}" type="presParOf" srcId="{51E80418-FB6A-496A-8D14-0D8E7334D63B}" destId="{C8EFD6B1-6D8C-41A1-A787-FB4A90604156}" srcOrd="0" destOrd="0" presId="urn:microsoft.com/office/officeart/2005/8/layout/pyramid2"/>
    <dgm:cxn modelId="{6EFF368E-4DBE-41CB-BF43-E93D4A504DE4}" type="presParOf" srcId="{51E80418-FB6A-496A-8D14-0D8E7334D63B}" destId="{FC28F08C-C177-4B3F-BD48-31224470199E}" srcOrd="1" destOrd="0" presId="urn:microsoft.com/office/officeart/2005/8/layout/pyramid2"/>
    <dgm:cxn modelId="{9E804C13-801F-4DC4-9645-6F43B4227A0C}" type="presParOf" srcId="{FC28F08C-C177-4B3F-BD48-31224470199E}" destId="{8B33C9B8-53C5-4407-863F-D109B54E0276}" srcOrd="0" destOrd="0" presId="urn:microsoft.com/office/officeart/2005/8/layout/pyramid2"/>
    <dgm:cxn modelId="{87B9ABBF-793C-4CC2-BF1A-67DA6642E8ED}" type="presParOf" srcId="{FC28F08C-C177-4B3F-BD48-31224470199E}" destId="{7195D9E6-ACA0-4369-B0CD-E18587CFAD94}" srcOrd="1" destOrd="0" presId="urn:microsoft.com/office/officeart/2005/8/layout/pyramid2"/>
    <dgm:cxn modelId="{9F9D6AE2-A6E3-4A6D-ADF0-96705332B541}" type="presParOf" srcId="{FC28F08C-C177-4B3F-BD48-31224470199E}" destId="{3B117BF9-C663-4F3C-A1FA-2406A7D543DD}" srcOrd="2" destOrd="0" presId="urn:microsoft.com/office/officeart/2005/8/layout/pyramid2"/>
    <dgm:cxn modelId="{3CEAFA2B-E78F-481B-9CFA-85D7EFAC75FF}" type="presParOf" srcId="{FC28F08C-C177-4B3F-BD48-31224470199E}" destId="{58810A47-1098-42B4-9A5E-B35A5B73693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7F799-8792-44B7-B618-D9926670C9A7}">
      <dsp:nvSpPr>
        <dsp:cNvPr id="0" name=""/>
        <dsp:cNvSpPr/>
      </dsp:nvSpPr>
      <dsp:spPr>
        <a:xfrm rot="16200000">
          <a:off x="1004046" y="-1001441"/>
          <a:ext cx="1628310" cy="3636404"/>
        </a:xfrm>
        <a:prstGeom prst="round1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які зацікавлені в певних офіційних діях установи, в якій працює службовець</a:t>
          </a:r>
        </a:p>
      </dsp:txBody>
      <dsp:txXfrm rot="5400000">
        <a:off x="-1" y="2606"/>
        <a:ext cx="3636404" cy="1221232"/>
      </dsp:txXfrm>
    </dsp:sp>
    <dsp:sp modelId="{118EA526-EC12-46A6-8078-815180F4C837}">
      <dsp:nvSpPr>
        <dsp:cNvPr id="0" name=""/>
        <dsp:cNvSpPr/>
      </dsp:nvSpPr>
      <dsp:spPr>
        <a:xfrm>
          <a:off x="3636404" y="0"/>
          <a:ext cx="3636404" cy="1628310"/>
        </a:xfrm>
        <a:prstGeom prst="round1Rect">
          <a:avLst/>
        </a:prstGeom>
        <a:solidFill>
          <a:schemeClr val="accent6">
            <a:lumMod val="40000"/>
            <a:lumOff val="60000"/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які ведуть бізнес або розраховують на ведення бізнесу з цією установою</a:t>
          </a:r>
        </a:p>
      </dsp:txBody>
      <dsp:txXfrm>
        <a:off x="3636404" y="0"/>
        <a:ext cx="3636404" cy="1221232"/>
      </dsp:txXfrm>
    </dsp:sp>
    <dsp:sp modelId="{EA245C4B-BF63-4EE1-AC1B-78D79F0C1B4A}">
      <dsp:nvSpPr>
        <dsp:cNvPr id="0" name=""/>
        <dsp:cNvSpPr/>
      </dsp:nvSpPr>
      <dsp:spPr>
        <a:xfrm rot="10800000">
          <a:off x="0" y="1628310"/>
          <a:ext cx="3636404" cy="1628310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які здійснюють певні види діяльності, що регулюються відповідною установою </a:t>
          </a:r>
        </a:p>
      </dsp:txBody>
      <dsp:txXfrm rot="10800000">
        <a:off x="0" y="2035388"/>
        <a:ext cx="3636404" cy="1221232"/>
      </dsp:txXfrm>
    </dsp:sp>
    <dsp:sp modelId="{2131D3EF-8BF4-4A4F-BD2A-55C1CC98259B}">
      <dsp:nvSpPr>
        <dsp:cNvPr id="0" name=""/>
        <dsp:cNvSpPr/>
      </dsp:nvSpPr>
      <dsp:spPr>
        <a:xfrm rot="5400000">
          <a:off x="4640450" y="624263"/>
          <a:ext cx="1628310" cy="3636404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на інтереси яких може вплинути виконання чи невиконання службовцем своїх посадових </a:t>
          </a:r>
          <a:r>
            <a:rPr lang="uk-UA" sz="2000" kern="1200" dirty="0" err="1">
              <a:solidFill>
                <a:srgbClr val="002060"/>
              </a:solidFill>
              <a:latin typeface="Arial Narrow" panose="020B0606020202030204" pitchFamily="34" charset="0"/>
            </a:rPr>
            <a:t>обов</a:t>
          </a:r>
          <a:r>
            <a:rPr lang="en-US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’</a:t>
          </a:r>
          <a:r>
            <a:rPr lang="uk-UA" sz="2000" kern="1200" dirty="0" err="1">
              <a:solidFill>
                <a:srgbClr val="002060"/>
              </a:solidFill>
              <a:latin typeface="Arial Narrow" panose="020B0606020202030204" pitchFamily="34" charset="0"/>
            </a:rPr>
            <a:t>язків</a:t>
          </a: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 та інше </a:t>
          </a:r>
        </a:p>
      </dsp:txBody>
      <dsp:txXfrm rot="-5400000">
        <a:off x="3636403" y="2035388"/>
        <a:ext cx="3636404" cy="1221232"/>
      </dsp:txXfrm>
    </dsp:sp>
    <dsp:sp modelId="{C3E06479-B285-462C-9649-8B6B7C43A33A}">
      <dsp:nvSpPr>
        <dsp:cNvPr id="0" name=""/>
        <dsp:cNvSpPr/>
      </dsp:nvSpPr>
      <dsp:spPr>
        <a:xfrm>
          <a:off x="2087568" y="860134"/>
          <a:ext cx="2913479" cy="128111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002060"/>
              </a:solidFill>
              <a:latin typeface="Arial Narrow" panose="020B0606020202030204" pitchFamily="34" charset="0"/>
            </a:rPr>
            <a:t>в багатьох випадках з метою вирішення питань у власних інтересах </a:t>
          </a:r>
          <a:r>
            <a:rPr lang="uk-UA" sz="1800" u="sng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подарунки</a:t>
          </a:r>
          <a:r>
            <a:rPr lang="uk-UA" sz="1800" u="sng" kern="1200" dirty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uk-UA" sz="1800" u="sng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передаються особами</a:t>
          </a:r>
          <a:r>
            <a:rPr lang="uk-UA" sz="18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:</a:t>
          </a:r>
        </a:p>
      </dsp:txBody>
      <dsp:txXfrm>
        <a:off x="2150107" y="922673"/>
        <a:ext cx="2788401" cy="1156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D6B1-6D8C-41A1-A787-FB4A90604156}">
      <dsp:nvSpPr>
        <dsp:cNvPr id="0" name=""/>
        <dsp:cNvSpPr/>
      </dsp:nvSpPr>
      <dsp:spPr>
        <a:xfrm>
          <a:off x="0" y="0"/>
          <a:ext cx="3097361" cy="3097361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33C9B8-53C5-4407-863F-D109B54E0276}">
      <dsp:nvSpPr>
        <dsp:cNvPr id="0" name=""/>
        <dsp:cNvSpPr/>
      </dsp:nvSpPr>
      <dsp:spPr>
        <a:xfrm>
          <a:off x="1669830" y="506752"/>
          <a:ext cx="6308426" cy="1141881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безпосередньо або через інших осіб вимагати, просити </a:t>
          </a:r>
          <a:b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і одержувати </a:t>
          </a: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подарунки</a:t>
          </a: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 для себе чи близьких їм осіб від юридичних або фізичних осіб </a:t>
          </a:r>
        </a:p>
      </dsp:txBody>
      <dsp:txXfrm>
        <a:off x="1725572" y="562494"/>
        <a:ext cx="6196942" cy="1030397"/>
      </dsp:txXfrm>
    </dsp:sp>
    <dsp:sp modelId="{3B117BF9-C663-4F3C-A1FA-2406A7D543DD}">
      <dsp:nvSpPr>
        <dsp:cNvPr id="0" name=""/>
        <dsp:cNvSpPr/>
      </dsp:nvSpPr>
      <dsp:spPr>
        <a:xfrm>
          <a:off x="1381789" y="1957275"/>
          <a:ext cx="6795198" cy="854068"/>
        </a:xfrm>
        <a:prstGeom prst="round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одержувати подарунки, якщо </a:t>
          </a:r>
          <a:r>
            <a:rPr lang="uk-UA" altLang="uk-UA" sz="20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особа, яка дарує дарунок, перебуває в підпорядкуванні такої особи</a:t>
          </a:r>
          <a:r>
            <a:rPr lang="uk-UA" sz="20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</a:p>
      </dsp:txBody>
      <dsp:txXfrm>
        <a:off x="1423481" y="1998967"/>
        <a:ext cx="6711814" cy="77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85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6921" y="1"/>
            <a:ext cx="295185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859C4-E76A-4BD8-ABDD-6A846A753192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1198" y="4784726"/>
            <a:ext cx="544798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5185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6921" y="9444039"/>
            <a:ext cx="295185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E3B45-6B7E-426E-9CD5-6AD06EC540F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62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9C4CC-2441-4F41-8157-B3A4FD349B9F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53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9C4CC-2441-4F41-8157-B3A4FD349B9F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852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C9CCC-C5F8-48C6-B842-911752A7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0"/>
            <a:ext cx="9144000" cy="6857999"/>
          </a:xfrm>
          <a:prstGeom prst="rect">
            <a:avLst/>
          </a:prstGeom>
          <a:gradFill flip="none" rotWithShape="1">
            <a:gsLst>
              <a:gs pos="80750">
                <a:srgbClr val="FFFF00"/>
              </a:gs>
              <a:gs pos="78500">
                <a:srgbClr val="9FBDE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F36C1A-40F0-443B-9FB9-0491BAD6A3DE}"/>
              </a:ext>
            </a:extLst>
          </p:cNvPr>
          <p:cNvSpPr txBox="1">
            <a:spLocks/>
          </p:cNvSpPr>
          <p:nvPr/>
        </p:nvSpPr>
        <p:spPr>
          <a:xfrm>
            <a:off x="5786696" y="1628800"/>
            <a:ext cx="31626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AA0EA8-B14A-428F-AD95-DB8161D73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6317" y="3261803"/>
            <a:ext cx="3744416" cy="2946665"/>
          </a:xfrm>
          <a:prstGeom prst="rect">
            <a:avLst/>
          </a:prstGeom>
        </p:spPr>
      </p:pic>
      <p:sp>
        <p:nvSpPr>
          <p:cNvPr id="10" name="Прямокутний трикутник 9">
            <a:extLst>
              <a:ext uri="{FF2B5EF4-FFF2-40B4-BE49-F238E27FC236}">
                <a16:creationId xmlns:a16="http://schemas.microsoft.com/office/drawing/2014/main" id="{46915A74-6820-4A2D-9AEC-67A2227ADB6A}"/>
              </a:ext>
            </a:extLst>
          </p:cNvPr>
          <p:cNvSpPr/>
          <p:nvPr/>
        </p:nvSpPr>
        <p:spPr>
          <a:xfrm flipH="1">
            <a:off x="2906376" y="4688074"/>
            <a:ext cx="900403" cy="1520394"/>
          </a:xfrm>
          <a:prstGeom prst="rtTriangle">
            <a:avLst/>
          </a:prstGeom>
          <a:solidFill>
            <a:srgbClr val="182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8298B22-F750-4A97-B346-4954FFC727BD}"/>
              </a:ext>
            </a:extLst>
          </p:cNvPr>
          <p:cNvSpPr/>
          <p:nvPr/>
        </p:nvSpPr>
        <p:spPr>
          <a:xfrm>
            <a:off x="458471" y="764704"/>
            <a:ext cx="83495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Спеціальні обмеження, встановлені Законом України «Про державну службу» та </a:t>
            </a:r>
            <a:b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Законом України «Про запобігання корупції». Сумісництво та суміщення. Відповідальність за порушення встановлених обмежень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7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C9CCC-C5F8-48C6-B842-911752A7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80750">
                <a:srgbClr val="FFFF00"/>
              </a:gs>
              <a:gs pos="78500">
                <a:srgbClr val="9FBDE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F36C1A-40F0-443B-9FB9-0491BAD6A3DE}"/>
              </a:ext>
            </a:extLst>
          </p:cNvPr>
          <p:cNvSpPr txBox="1">
            <a:spLocks/>
          </p:cNvSpPr>
          <p:nvPr/>
        </p:nvSpPr>
        <p:spPr>
          <a:xfrm>
            <a:off x="5786696" y="1628800"/>
            <a:ext cx="31626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Хвиля 1">
            <a:extLst>
              <a:ext uri="{FF2B5EF4-FFF2-40B4-BE49-F238E27FC236}">
                <a16:creationId xmlns:a16="http://schemas.microsoft.com/office/drawing/2014/main" id="{A85966D9-7E72-4764-BCEF-0D19D570A539}"/>
              </a:ext>
            </a:extLst>
          </p:cNvPr>
          <p:cNvSpPr/>
          <p:nvPr/>
        </p:nvSpPr>
        <p:spPr>
          <a:xfrm flipH="1">
            <a:off x="1907704" y="692696"/>
            <a:ext cx="2639034" cy="792088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Сумісництво</a:t>
            </a:r>
          </a:p>
        </p:txBody>
      </p:sp>
      <p:sp>
        <p:nvSpPr>
          <p:cNvPr id="12" name="Хвиля 11">
            <a:extLst>
              <a:ext uri="{FF2B5EF4-FFF2-40B4-BE49-F238E27FC236}">
                <a16:creationId xmlns:a16="http://schemas.microsoft.com/office/drawing/2014/main" id="{7C4EDB7F-C8A9-4537-9088-697EB49D4D97}"/>
              </a:ext>
            </a:extLst>
          </p:cNvPr>
          <p:cNvSpPr/>
          <p:nvPr/>
        </p:nvSpPr>
        <p:spPr>
          <a:xfrm>
            <a:off x="4546738" y="692696"/>
            <a:ext cx="2701510" cy="792088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Суміщення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9D37EE4-59F7-4A72-AE6C-6CD5E1908554}"/>
              </a:ext>
            </a:extLst>
          </p:cNvPr>
          <p:cNvSpPr/>
          <p:nvPr/>
        </p:nvSpPr>
        <p:spPr>
          <a:xfrm>
            <a:off x="281233" y="3429000"/>
            <a:ext cx="4224048" cy="1713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Оплата за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фактично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виконану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роботу.</a:t>
            </a:r>
          </a:p>
          <a:p>
            <a:pPr indent="357188" algn="just">
              <a:spcBef>
                <a:spcPts val="600"/>
              </a:spcBef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загальним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правилом,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заробітна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плата за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сумісництвом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включається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розрахунок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середньої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заробітної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плати за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основним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місцем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роботи</a:t>
            </a:r>
            <a:endParaRPr lang="uk-UA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0CABC48-0913-4DE8-BC7D-98E875DAFDF5}"/>
              </a:ext>
            </a:extLst>
          </p:cNvPr>
          <p:cNvSpPr/>
          <p:nvPr/>
        </p:nvSpPr>
        <p:spPr>
          <a:xfrm>
            <a:off x="4660204" y="3415433"/>
            <a:ext cx="4202563" cy="17275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7188"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Доплата у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відсотках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тарифної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ставки за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основним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місцем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роботи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indent="357188" algn="just">
              <a:spcBef>
                <a:spcPts val="600"/>
              </a:spcBef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Доплата за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суміщення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професій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(посад)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включається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розрахунок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середньої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заробітної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плати в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повному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обсязі</a:t>
            </a:r>
            <a:endParaRPr lang="uk-UA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B0DC5CB-8428-40FE-B322-F05D68AA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48" y="5330352"/>
            <a:ext cx="4224389" cy="11949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Щорічна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відпустка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надається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одночасно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b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з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відпусткою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за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основним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місцем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роботи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357188" algn="just">
              <a:buNone/>
            </a:pP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У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разі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звільнення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суміснику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нараховується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компенсація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за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невикористану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відпустку</a:t>
            </a:r>
            <a:b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br>
              <a:rPr lang="ru-RU" sz="1700" dirty="0"/>
            </a:br>
            <a:endParaRPr lang="uk-UA" altLang="ru-RU" sz="17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053BE5E2-29D1-41FC-A3E3-7BAAA9DFE6CB}"/>
              </a:ext>
            </a:extLst>
          </p:cNvPr>
          <p:cNvSpPr/>
          <p:nvPr/>
        </p:nvSpPr>
        <p:spPr>
          <a:xfrm>
            <a:off x="4676063" y="5341154"/>
            <a:ext cx="4194389" cy="9294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7188" algn="just">
              <a:spcBef>
                <a:spcPct val="20000"/>
              </a:spcBef>
            </a:pP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Щорічна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відпустка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окремо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не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надається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indent="357188" algn="just">
              <a:spcBef>
                <a:spcPct val="20000"/>
              </a:spcBef>
            </a:pP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У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разі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звільнення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суміснику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компенсація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за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невикористану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відпустку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не </a:t>
            </a:r>
            <a:r>
              <a:rPr lang="ru-RU" sz="1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нараховується</a:t>
            </a:r>
            <a:endParaRPr lang="uk-UA" altLang="ru-RU" sz="17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93469184-2D7E-49A4-85CA-D108513FF3A2}"/>
              </a:ext>
            </a:extLst>
          </p:cNvPr>
          <p:cNvSpPr/>
          <p:nvPr/>
        </p:nvSpPr>
        <p:spPr>
          <a:xfrm>
            <a:off x="266206" y="1641175"/>
            <a:ext cx="4239075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04863" algn="just">
              <a:defRPr/>
            </a:pPr>
            <a:r>
              <a:rPr lang="uk-UA" b="1" u="sng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</a:rPr>
              <a:t>Не  мають  права  </a:t>
            </a:r>
            <a:r>
              <a:rPr lang="uk-UA" sz="16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</a:rPr>
              <a:t>працювати  за</a:t>
            </a:r>
          </a:p>
          <a:p>
            <a:pPr indent="804863" algn="just">
              <a:defRPr/>
            </a:pPr>
            <a:r>
              <a:rPr lang="uk-UA" sz="16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</a:rPr>
              <a:t>сумісництвом (за винятком наукової, викладацької, медичної і творчої діяльності) </a:t>
            </a:r>
            <a:r>
              <a:rPr lang="uk-UA" sz="1600" b="1" u="sng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</a:rPr>
              <a:t>керівники</a:t>
            </a:r>
            <a:r>
              <a:rPr lang="uk-UA" sz="16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</a:rPr>
              <a:t> державних підприємств, установ, організацій, їх </a:t>
            </a:r>
            <a:r>
              <a:rPr lang="uk-UA" sz="1600" b="1" u="sng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</a:rPr>
              <a:t>заступники</a:t>
            </a:r>
            <a:r>
              <a:rPr lang="uk-UA" sz="16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</a:rPr>
              <a:t>, </a:t>
            </a:r>
            <a:r>
              <a:rPr lang="uk-UA" sz="1600" b="1" u="sng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</a:rPr>
              <a:t>керівники структурних підрозділів</a:t>
            </a:r>
            <a:r>
              <a:rPr lang="uk-UA" sz="16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</a:rPr>
              <a:t>, їх заступники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21568A7B-6C67-4894-82E4-A55CF598834B}"/>
              </a:ext>
            </a:extLst>
          </p:cNvPr>
          <p:cNvSpPr/>
          <p:nvPr/>
        </p:nvSpPr>
        <p:spPr>
          <a:xfrm>
            <a:off x="4638721" y="1663130"/>
            <a:ext cx="423907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 algn="just"/>
            <a:r>
              <a:rPr lang="uk-UA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Суміщення професій, посад </a:t>
            </a:r>
            <a:r>
              <a:rPr lang="uk-UA" alt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передбачає, що </a:t>
            </a:r>
            <a:r>
              <a:rPr lang="uk-UA" altLang="ru-RU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суміщувана</a:t>
            </a:r>
            <a:r>
              <a:rPr lang="uk-UA" alt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посада є у штатному розписі, але є вакантною. </a:t>
            </a:r>
          </a:p>
          <a:p>
            <a:pPr indent="179388" algn="just"/>
            <a:r>
              <a:rPr lang="uk-UA" alt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Якщо вакансія відсутня, встановити доплату за суміщення неможливо </a:t>
            </a:r>
            <a:endParaRPr lang="uk-UA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8" descr="Результат пошуку зображень за запитом увага">
            <a:extLst>
              <a:ext uri="{FF2B5EF4-FFF2-40B4-BE49-F238E27FC236}">
                <a16:creationId xmlns:a16="http://schemas.microsoft.com/office/drawing/2014/main" id="{50F233BD-A869-4018-83AF-3AF07B86E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8863"/>
            <a:ext cx="720080" cy="3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9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4" y="44624"/>
            <a:ext cx="4699128" cy="53324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Поняття «дискреційні повноваження»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DFBA362-CFAA-4541-AFB5-BFDEC1687757}"/>
              </a:ext>
            </a:extLst>
          </p:cNvPr>
          <p:cNvGrpSpPr/>
          <p:nvPr/>
        </p:nvGrpSpPr>
        <p:grpSpPr>
          <a:xfrm>
            <a:off x="-12333" y="0"/>
            <a:ext cx="9144000" cy="6885383"/>
            <a:chOff x="0" y="1"/>
            <a:chExt cx="9144000" cy="6885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4C537B3-1B51-4707-9B44-7787EEB4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7999"/>
            </a:xfrm>
            <a:prstGeom prst="rect">
              <a:avLst/>
            </a:prstGeom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5410B72D-651D-4FB7-8CAC-CC342684DED3}"/>
                </a:ext>
              </a:extLst>
            </p:cNvPr>
            <p:cNvSpPr/>
            <p:nvPr/>
          </p:nvSpPr>
          <p:spPr>
            <a:xfrm>
              <a:off x="107504" y="6608385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1200" dirty="0"/>
            </a:p>
          </p:txBody>
        </p:sp>
      </p:grp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B2F26348-692D-455F-9AB9-E1C6A9E0352F}"/>
              </a:ext>
            </a:extLst>
          </p:cNvPr>
          <p:cNvSpPr/>
          <p:nvPr/>
        </p:nvSpPr>
        <p:spPr>
          <a:xfrm>
            <a:off x="218882" y="4032348"/>
            <a:ext cx="8670030" cy="177190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входити до складу правління, інших виконавчих чи контрольних органів, наглядової ради підприємства або організації, що має на меті одержання прибутку</a:t>
            </a: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(крім випадків, коли особи здійснюють функції з управління акціями (частками, паями), що належать державі чи територіальній громаді, та представляють інтереси держави чи територіальної громади в раді (спостережній раді, ревізійній комісії господарської організації), якщо інше не передбачено Конституцією або законами України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BE38A07-97E7-4F38-AB86-891E11D3988F}"/>
              </a:ext>
            </a:extLst>
          </p:cNvPr>
          <p:cNvSpPr txBox="1">
            <a:spLocks/>
          </p:cNvSpPr>
          <p:nvPr/>
        </p:nvSpPr>
        <p:spPr>
          <a:xfrm>
            <a:off x="485515" y="945518"/>
            <a:ext cx="8532910" cy="7591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dirty="0">
                <a:solidFill>
                  <a:srgbClr val="182C5E"/>
                </a:solidFill>
                <a:latin typeface="Arial Narrow" panose="020B0606020202030204" pitchFamily="34" charset="0"/>
              </a:rPr>
              <a:t>Відповідно до статті 25 Закону України «Про запобігання корупції» </a:t>
            </a:r>
            <a:r>
              <a:rPr lang="uk-UA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особам, уповноваженим на виконання функцій держави, </a:t>
            </a:r>
            <a:r>
              <a:rPr lang="uk-UA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ЗАБОРОНЯЄТЬСЯ: </a:t>
            </a:r>
            <a:endParaRPr lang="uk-UA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800" dirty="0">
                <a:solidFill>
                  <a:srgbClr val="182C5E"/>
                </a:solidFill>
                <a:latin typeface="Arial Narrow" panose="020B0606020202030204" pitchFamily="34" charset="0"/>
              </a:rPr>
              <a:t>  </a:t>
            </a:r>
            <a:endParaRPr lang="en-US" sz="1800" dirty="0">
              <a:solidFill>
                <a:srgbClr val="182C5E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084CDF-2986-4EBD-A41A-943E14B78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23" y="1600994"/>
            <a:ext cx="1651130" cy="1900013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E426DCD-1EBA-4AD8-B7D2-AD16DAF8F884}"/>
              </a:ext>
            </a:extLst>
          </p:cNvPr>
          <p:cNvSpPr txBox="1">
            <a:spLocks/>
          </p:cNvSpPr>
          <p:nvPr/>
        </p:nvSpPr>
        <p:spPr>
          <a:xfrm>
            <a:off x="1403648" y="2142326"/>
            <a:ext cx="7219789" cy="880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займатися іншою оплачуваною </a:t>
            </a: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(крім викладацької,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наукової і творчої діяльності, медичної практики, інструкторської та суддівської практики зі спорту) </a:t>
            </a:r>
            <a:r>
              <a:rPr lang="uk-UA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або підприємницькою діяльністю, </a:t>
            </a: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якщо інше не передбачено Конституцією або законами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60569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4" y="44624"/>
            <a:ext cx="4699128" cy="53324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Поняття «дискреційні повноваження»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DFBA362-CFAA-4541-AFB5-BFDEC1687757}"/>
              </a:ext>
            </a:extLst>
          </p:cNvPr>
          <p:cNvGrpSpPr/>
          <p:nvPr/>
        </p:nvGrpSpPr>
        <p:grpSpPr>
          <a:xfrm>
            <a:off x="0" y="0"/>
            <a:ext cx="9144000" cy="6885383"/>
            <a:chOff x="0" y="1"/>
            <a:chExt cx="9144000" cy="6885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4C537B3-1B51-4707-9B44-7787EEB4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7999"/>
            </a:xfrm>
            <a:prstGeom prst="rect">
              <a:avLst/>
            </a:prstGeom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5410B72D-651D-4FB7-8CAC-CC342684DED3}"/>
                </a:ext>
              </a:extLst>
            </p:cNvPr>
            <p:cNvSpPr/>
            <p:nvPr/>
          </p:nvSpPr>
          <p:spPr>
            <a:xfrm>
              <a:off x="107504" y="6608385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12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E5C4C5-CF2A-4200-9EA1-A76BB3B2AED0}"/>
              </a:ext>
            </a:extLst>
          </p:cNvPr>
          <p:cNvSpPr txBox="1"/>
          <p:nvPr/>
        </p:nvSpPr>
        <p:spPr>
          <a:xfrm>
            <a:off x="1231071" y="749666"/>
            <a:ext cx="7657749" cy="92333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57188" algn="just"/>
            <a:r>
              <a:rPr lang="uk-UA" dirty="0">
                <a:solidFill>
                  <a:srgbClr val="182C5E"/>
                </a:solidFill>
                <a:latin typeface="Arial Narrow" panose="020B0606020202030204" pitchFamily="34" charset="0"/>
              </a:rPr>
              <a:t>Стаття 36 Закону України «Про запобігання корупції» </a:t>
            </a:r>
            <a:r>
              <a:rPr lang="uk-UA" b="1" dirty="0">
                <a:solidFill>
                  <a:srgbClr val="182C5E"/>
                </a:solidFill>
                <a:latin typeface="Arial Narrow" panose="020B0606020202030204" pitchFamily="34" charset="0"/>
              </a:rPr>
              <a:t>передбачає </a:t>
            </a:r>
            <a:r>
              <a:rPr lang="uk-UA" b="1" dirty="0" err="1">
                <a:solidFill>
                  <a:srgbClr val="182C5E"/>
                </a:solidFill>
                <a:latin typeface="Arial Narrow" panose="020B0606020202030204" pitchFamily="34" charset="0"/>
              </a:rPr>
              <a:t>обов</a:t>
            </a:r>
            <a:r>
              <a:rPr lang="en-US" b="1" dirty="0">
                <a:solidFill>
                  <a:srgbClr val="182C5E"/>
                </a:solidFill>
                <a:latin typeface="Arial Narrow" panose="020B0606020202030204" pitchFamily="34" charset="0"/>
              </a:rPr>
              <a:t>’</a:t>
            </a:r>
            <a:r>
              <a:rPr lang="uk-UA" b="1" dirty="0" err="1">
                <a:solidFill>
                  <a:srgbClr val="182C5E"/>
                </a:solidFill>
                <a:latin typeface="Arial Narrow" panose="020B0606020202030204" pitchFamily="34" charset="0"/>
              </a:rPr>
              <a:t>язок</a:t>
            </a:r>
            <a:r>
              <a:rPr lang="uk-UA" dirty="0">
                <a:solidFill>
                  <a:srgbClr val="182C5E"/>
                </a:solidFill>
                <a:latin typeface="Arial Narrow" panose="020B0606020202030204" pitchFamily="34" charset="0"/>
              </a:rPr>
              <a:t> передати в управління іншій особі належні підприємства та корпоративні права у випадку призначення особи на посаду, </a:t>
            </a:r>
            <a:r>
              <a:rPr lang="uk-UA" dirty="0" err="1">
                <a:solidFill>
                  <a:srgbClr val="182C5E"/>
                </a:solidFill>
                <a:latin typeface="Arial Narrow" panose="020B0606020202030204" pitchFamily="34" charset="0"/>
              </a:rPr>
              <a:t>пов</a:t>
            </a:r>
            <a:r>
              <a:rPr lang="en-US" dirty="0">
                <a:solidFill>
                  <a:srgbClr val="182C5E"/>
                </a:solidFill>
                <a:latin typeface="Arial Narrow" panose="020B0606020202030204" pitchFamily="34" charset="0"/>
              </a:rPr>
              <a:t>’</a:t>
            </a:r>
            <a:r>
              <a:rPr lang="uk-UA" dirty="0" err="1">
                <a:solidFill>
                  <a:srgbClr val="182C5E"/>
                </a:solidFill>
                <a:latin typeface="Arial Narrow" panose="020B0606020202030204" pitchFamily="34" charset="0"/>
              </a:rPr>
              <a:t>язану</a:t>
            </a:r>
            <a:r>
              <a:rPr lang="uk-UA" dirty="0">
                <a:solidFill>
                  <a:srgbClr val="182C5E"/>
                </a:solidFill>
                <a:latin typeface="Arial Narrow" panose="020B0606020202030204" pitchFamily="34" charset="0"/>
              </a:rPr>
              <a:t> з виконанням функцій держави.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2864C3E-D0B7-4264-B07D-5E7828C86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6" y="728075"/>
            <a:ext cx="616306" cy="1044741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DC73637-5092-4EC3-982A-1837897C8DE8}"/>
              </a:ext>
            </a:extLst>
          </p:cNvPr>
          <p:cNvSpPr/>
          <p:nvPr/>
        </p:nvSpPr>
        <p:spPr>
          <a:xfrm>
            <a:off x="345557" y="4823575"/>
            <a:ext cx="8568952" cy="85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uk-UA" sz="1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Підприємство</a:t>
            </a:r>
            <a:r>
              <a:rPr lang="uk-UA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самостійний суб’єкт господарювання, створений компетентним органом державної влади або органом місцевого самоврядування, або іншими суб’єктами для задоволення суспільних та особистих потреб шляхом систематичного здійснення виробничої, науково-дослідної, торговельної, іншої господарської діяльності в порядку, передбаченому Господарським кодексом України та іншими законами (стаття 62 Господарського кодексу України).</a:t>
            </a:r>
            <a:endParaRPr lang="uk-UA" sz="12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574E8E5-DD19-4A18-83E9-A2574E8B90B2}"/>
              </a:ext>
            </a:extLst>
          </p:cNvPr>
          <p:cNvSpPr/>
          <p:nvPr/>
        </p:nvSpPr>
        <p:spPr>
          <a:xfrm>
            <a:off x="345557" y="5703205"/>
            <a:ext cx="8645901" cy="85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uk-UA" sz="1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Корпоративними правами </a:t>
            </a:r>
            <a:r>
              <a:rPr lang="uk-UA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є права особи, частка якої визначається у статутному капіталі (майні) господарської організації, що включають правомочності на участь цієї особи в управлінні господарською організацією, отримання певної частки прибутку (дивідендів) даної організації та активів у разі ліквідації останньої відповідно до закону, а також інші правомочності, передбачені законом та статутними документами </a:t>
            </a:r>
            <a:br>
              <a:rPr lang="uk-UA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uk-UA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(стаття 167 Господарського кодексу України).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7916021-82B7-4558-94A4-3B25387D23E4}"/>
              </a:ext>
            </a:extLst>
          </p:cNvPr>
          <p:cNvSpPr/>
          <p:nvPr/>
        </p:nvSpPr>
        <p:spPr>
          <a:xfrm>
            <a:off x="462367" y="1967622"/>
            <a:ext cx="8468352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uk-UA" sz="1700" u="sng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 порядок передачі належних особі підприємств та/або корпоративних прав: </a:t>
            </a:r>
          </a:p>
          <a:p>
            <a:pPr indent="357188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7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має бути здійснена протягом 60 днів після призначення (обрання) на посаду;</a:t>
            </a:r>
          </a:p>
          <a:p>
            <a:pPr indent="357188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7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забороняється передавати в управління підприємства та корпоративні права на користь членів своєї сім’ї, а також укладати відповідні договори із суб’єктами підприємницької діяльності, торговцями цінними паперами та компаніями з управління активами, в яких працюють члени сім’ї;</a:t>
            </a:r>
          </a:p>
          <a:p>
            <a:pPr indent="357188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7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підприємств, які за способом утворення (заснування) та формування статутного капіталу є унітарними, здійснюється шляхом укладення договору управління майном із суб’єктом підприємницької діяльності.</a:t>
            </a:r>
            <a:endParaRPr lang="uk-UA" sz="17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62AABD02-3E64-42D2-BD8C-7855438F2893}"/>
              </a:ext>
            </a:extLst>
          </p:cNvPr>
          <p:cNvCxnSpPr/>
          <p:nvPr/>
        </p:nvCxnSpPr>
        <p:spPr>
          <a:xfrm>
            <a:off x="251520" y="4755923"/>
            <a:ext cx="86373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89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4" y="44624"/>
            <a:ext cx="4699128" cy="53324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Поняття «дискреційні повноваження»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DFBA362-CFAA-4541-AFB5-BFDEC1687757}"/>
              </a:ext>
            </a:extLst>
          </p:cNvPr>
          <p:cNvGrpSpPr/>
          <p:nvPr/>
        </p:nvGrpSpPr>
        <p:grpSpPr>
          <a:xfrm>
            <a:off x="0" y="-13692"/>
            <a:ext cx="9144000" cy="6885383"/>
            <a:chOff x="0" y="1"/>
            <a:chExt cx="9144000" cy="6885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4C537B3-1B51-4707-9B44-7787EEB4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9144000" cy="6857999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5410B72D-651D-4FB7-8CAC-CC342684DED3}"/>
                </a:ext>
              </a:extLst>
            </p:cNvPr>
            <p:cNvSpPr/>
            <p:nvPr/>
          </p:nvSpPr>
          <p:spPr>
            <a:xfrm>
              <a:off x="107504" y="6608385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1200" dirty="0"/>
            </a:p>
          </p:txBody>
        </p:sp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1473D2-98CE-471C-9031-D56649EBC769}"/>
              </a:ext>
            </a:extLst>
          </p:cNvPr>
          <p:cNvSpPr/>
          <p:nvPr/>
        </p:nvSpPr>
        <p:spPr>
          <a:xfrm>
            <a:off x="107504" y="122729"/>
            <a:ext cx="607409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Запобігання корупційним та 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пов</a:t>
            </a:r>
            <a:r>
              <a:rPr lang="en-US" sz="1700" dirty="0">
                <a:solidFill>
                  <a:schemeClr val="bg1"/>
                </a:solidFill>
                <a:latin typeface="Arial Narrow" panose="020B0606020202030204" pitchFamily="34" charset="0"/>
              </a:rPr>
              <a:t>’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язаним</a:t>
            </a:r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 з корупцією правопорушенням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4EE91CE-3BD6-42CE-896D-C77B4700B360}"/>
              </a:ext>
            </a:extLst>
          </p:cNvPr>
          <p:cNvSpPr/>
          <p:nvPr/>
        </p:nvSpPr>
        <p:spPr>
          <a:xfrm>
            <a:off x="1259632" y="182241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Особам, уповноваженим на виконання функцій держави, які звільнились або іншим чином припинили діяльність, </a:t>
            </a:r>
            <a:r>
              <a:rPr lang="uk-UA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пов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’</a:t>
            </a:r>
            <a:r>
              <a:rPr lang="uk-UA" dirty="0" err="1">
                <a:solidFill>
                  <a:srgbClr val="002060"/>
                </a:solidFill>
                <a:latin typeface="Arial Narrow" panose="020B0606020202030204" pitchFamily="34" charset="0"/>
              </a:rPr>
              <a:t>язану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 з виконанням функцій держави,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ЗАБОРОНЯЄТЬСЯ: 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F6C1EC-A981-48F1-B3FF-C0C92A1D5799}"/>
              </a:ext>
            </a:extLst>
          </p:cNvPr>
          <p:cNvSpPr txBox="1"/>
          <p:nvPr/>
        </p:nvSpPr>
        <p:spPr>
          <a:xfrm>
            <a:off x="4335352" y="1429079"/>
            <a:ext cx="467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Стаття 26 Закону України «Про запобігання корупції»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1132DF-59DB-4ECC-BADA-AF521A607B05}"/>
              </a:ext>
            </a:extLst>
          </p:cNvPr>
          <p:cNvSpPr txBox="1">
            <a:spLocks/>
          </p:cNvSpPr>
          <p:nvPr/>
        </p:nvSpPr>
        <p:spPr>
          <a:xfrm>
            <a:off x="251520" y="710696"/>
            <a:ext cx="8756532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uk-UA" sz="2200" dirty="0"/>
              <a:t>Обмеження після припинення діяльності, </a:t>
            </a:r>
            <a:r>
              <a:rPr lang="uk-UA" sz="2200" dirty="0" err="1"/>
              <a:t>пов</a:t>
            </a:r>
            <a:r>
              <a:rPr lang="en-US" sz="2200" dirty="0"/>
              <a:t>’</a:t>
            </a:r>
            <a:r>
              <a:rPr lang="uk-UA" sz="2200" dirty="0" err="1"/>
              <a:t>язаної</a:t>
            </a:r>
            <a:r>
              <a:rPr lang="uk-UA" sz="2200" dirty="0"/>
              <a:t> з виконанням</a:t>
            </a:r>
            <a:br>
              <a:rPr lang="uk-UA" sz="2200" dirty="0"/>
            </a:br>
            <a:r>
              <a:rPr lang="uk-UA" sz="2200" dirty="0"/>
              <a:t> функцій держави, місцевого самоврядування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D722EE-1B0B-4739-A2C6-64B628598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42" y="2792718"/>
            <a:ext cx="1639966" cy="2780017"/>
          </a:xfrm>
          <a:prstGeom prst="rect">
            <a:avLst/>
          </a:prstGeom>
          <a:noFill/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5967E9BB-3FBF-468E-87F3-9D9385A380F1}"/>
              </a:ext>
            </a:extLst>
          </p:cNvPr>
          <p:cNvSpPr txBox="1">
            <a:spLocks noChangeArrowheads="1"/>
          </p:cNvSpPr>
          <p:nvPr/>
        </p:nvSpPr>
        <p:spPr>
          <a:xfrm>
            <a:off x="1835696" y="2922908"/>
            <a:ext cx="7036407" cy="34584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uk-UA" altLang="uk-UA" dirty="0"/>
              <a:t>укладати трудові договори (контракти) або вчиняти правочини у сфері підприємницької діяльності з підприємствами, установами чи організаціями або фізичними особами - підприємцями, якщо протягом року до дня припинення виконання функцій держави або місцевого самоврядування особа здійснювала повноваження з контролю, нагляду або підготовки чи прийняття відповідних рішень щодо діяльності цих підприємств, установ, організацій або підприємців;</a:t>
            </a:r>
          </a:p>
          <a:p>
            <a:r>
              <a:rPr lang="uk-UA" altLang="uk-UA" dirty="0"/>
              <a:t>використовувати у своїх інтересах інформацію, яка стала відома у зв'язку з виконанням службових повноважень;</a:t>
            </a:r>
          </a:p>
          <a:p>
            <a:r>
              <a:rPr lang="uk-UA" altLang="uk-UA" dirty="0"/>
              <a:t>представляти інтереси будь-якої особи у справах (у т. ч. в тих, що розглядаються в судах), в яких іншою стороною є орган (органи), в якому (яких) вона працювала </a:t>
            </a:r>
          </a:p>
        </p:txBody>
      </p:sp>
    </p:spTree>
    <p:extLst>
      <p:ext uri="{BB962C8B-B14F-4D97-AF65-F5344CB8AC3E}">
        <p14:creationId xmlns:p14="http://schemas.microsoft.com/office/powerpoint/2010/main" val="3216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4" y="44624"/>
            <a:ext cx="4699128" cy="53324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Поняття «дискреційні повноваження»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DFBA362-CFAA-4541-AFB5-BFDEC1687757}"/>
              </a:ext>
            </a:extLst>
          </p:cNvPr>
          <p:cNvGrpSpPr/>
          <p:nvPr/>
        </p:nvGrpSpPr>
        <p:grpSpPr>
          <a:xfrm>
            <a:off x="0" y="2872"/>
            <a:ext cx="9144000" cy="6885383"/>
            <a:chOff x="0" y="1"/>
            <a:chExt cx="9144000" cy="6885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4C537B3-1B51-4707-9B44-7787EEB4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7999"/>
            </a:xfrm>
            <a:prstGeom prst="rect">
              <a:avLst/>
            </a:prstGeom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5410B72D-651D-4FB7-8CAC-CC342684DED3}"/>
                </a:ext>
              </a:extLst>
            </p:cNvPr>
            <p:cNvSpPr/>
            <p:nvPr/>
          </p:nvSpPr>
          <p:spPr>
            <a:xfrm>
              <a:off x="107504" y="6608385"/>
              <a:ext cx="2199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endParaRPr lang="uk-UA" sz="1200" dirty="0"/>
            </a:p>
          </p:txBody>
        </p:sp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1473D2-98CE-471C-9031-D56649EBC769}"/>
              </a:ext>
            </a:extLst>
          </p:cNvPr>
          <p:cNvSpPr/>
          <p:nvPr/>
        </p:nvSpPr>
        <p:spPr>
          <a:xfrm>
            <a:off x="107504" y="122729"/>
            <a:ext cx="607409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Запобігання корупційним та 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пов</a:t>
            </a:r>
            <a:r>
              <a:rPr lang="en-US" sz="1700" dirty="0">
                <a:solidFill>
                  <a:schemeClr val="bg1"/>
                </a:solidFill>
                <a:latin typeface="Arial Narrow" panose="020B0606020202030204" pitchFamily="34" charset="0"/>
              </a:rPr>
              <a:t>’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язаним</a:t>
            </a:r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 з корупцією правопорушенням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¾Ð±Ð¼ÐµÐ¶ÐµÐ½Ð½Ñ ÑÐ¾Ð´Ð¾ ÑÐ¾Ð±Ð¾ÑÐ¸ Ð±Ð»Ð¸Ð·ÑÐºÐ¸Ñ Ð¾ÑÑÐ±&quot;">
            <a:extLst>
              <a:ext uri="{FF2B5EF4-FFF2-40B4-BE49-F238E27FC236}">
                <a16:creationId xmlns:a16="http://schemas.microsoft.com/office/drawing/2014/main" id="{06D1DACA-A3AC-4AC7-A241-A06274D4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47" y="471450"/>
            <a:ext cx="2654459" cy="18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51BBD21-628E-4508-9E9E-AFF70C220980}"/>
              </a:ext>
            </a:extLst>
          </p:cNvPr>
          <p:cNvSpPr txBox="1">
            <a:spLocks/>
          </p:cNvSpPr>
          <p:nvPr/>
        </p:nvSpPr>
        <p:spPr>
          <a:xfrm>
            <a:off x="539552" y="653088"/>
            <a:ext cx="5688632" cy="4699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Обмеження спільної роботи близьких осіб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C08022E2-BB3E-4D69-A7D9-A539D5727DA4}"/>
              </a:ext>
            </a:extLst>
          </p:cNvPr>
          <p:cNvCxnSpPr>
            <a:cxnSpLocks/>
          </p:cNvCxnSpPr>
          <p:nvPr/>
        </p:nvCxnSpPr>
        <p:spPr>
          <a:xfrm>
            <a:off x="710602" y="1444218"/>
            <a:ext cx="0" cy="19847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C00A2DAB-2578-41FB-B4A0-DA63EC5F02FE}"/>
              </a:ext>
            </a:extLst>
          </p:cNvPr>
          <p:cNvSpPr/>
          <p:nvPr/>
        </p:nvSpPr>
        <p:spPr>
          <a:xfrm>
            <a:off x="562937" y="5599191"/>
            <a:ext cx="8061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endParaRPr lang="uk-UA" dirty="0"/>
          </a:p>
        </p:txBody>
      </p:sp>
      <p:sp>
        <p:nvSpPr>
          <p:cNvPr id="26" name="Блок-схема: альтернативний процес 25">
            <a:extLst>
              <a:ext uri="{FF2B5EF4-FFF2-40B4-BE49-F238E27FC236}">
                <a16:creationId xmlns:a16="http://schemas.microsoft.com/office/drawing/2014/main" id="{92DCAF7B-1B3E-413A-92CA-92832A15CDEB}"/>
              </a:ext>
            </a:extLst>
          </p:cNvPr>
          <p:cNvSpPr/>
          <p:nvPr/>
        </p:nvSpPr>
        <p:spPr>
          <a:xfrm>
            <a:off x="783583" y="4618135"/>
            <a:ext cx="2207149" cy="596798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Не дозволяється</a:t>
            </a:r>
          </a:p>
        </p:txBody>
      </p:sp>
      <p:sp>
        <p:nvSpPr>
          <p:cNvPr id="27" name="Блок-схема: альтернативний процес 26">
            <a:extLst>
              <a:ext uri="{FF2B5EF4-FFF2-40B4-BE49-F238E27FC236}">
                <a16:creationId xmlns:a16="http://schemas.microsoft.com/office/drawing/2014/main" id="{25DFF5AE-2A87-4927-A8F5-EC2F12D6DC3D}"/>
              </a:ext>
            </a:extLst>
          </p:cNvPr>
          <p:cNvSpPr/>
          <p:nvPr/>
        </p:nvSpPr>
        <p:spPr>
          <a:xfrm>
            <a:off x="3730003" y="3725997"/>
            <a:ext cx="4798275" cy="589702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мати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у прямому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підпорядкуванні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близьких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їм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осіб</a:t>
            </a:r>
            <a:endParaRPr lang="uk-UA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Блок-схема: альтернативний процес 27">
            <a:extLst>
              <a:ext uri="{FF2B5EF4-FFF2-40B4-BE49-F238E27FC236}">
                <a16:creationId xmlns:a16="http://schemas.microsoft.com/office/drawing/2014/main" id="{CAFE1B2F-76E8-46E0-BB5F-96E316ABC15D}"/>
              </a:ext>
            </a:extLst>
          </p:cNvPr>
          <p:cNvSpPr/>
          <p:nvPr/>
        </p:nvSpPr>
        <p:spPr>
          <a:xfrm>
            <a:off x="3663437" y="4602567"/>
            <a:ext cx="5102051" cy="706147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бути прямо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підпорядкованими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зв’язку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виконанням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повноважень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близьким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їм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особам</a:t>
            </a:r>
            <a:endParaRPr lang="uk-UA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" name="Пряма зі стрілкою 34">
            <a:extLst>
              <a:ext uri="{FF2B5EF4-FFF2-40B4-BE49-F238E27FC236}">
                <a16:creationId xmlns:a16="http://schemas.microsoft.com/office/drawing/2014/main" id="{3AF490DC-21C4-4F20-A6AA-BBBA3646DD52}"/>
              </a:ext>
            </a:extLst>
          </p:cNvPr>
          <p:cNvCxnSpPr>
            <a:cxnSpLocks/>
          </p:cNvCxnSpPr>
          <p:nvPr/>
        </p:nvCxnSpPr>
        <p:spPr>
          <a:xfrm flipV="1">
            <a:off x="2990732" y="4301231"/>
            <a:ext cx="1118826" cy="54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5C9C91F8-F603-4CC5-91EC-3F5437884897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2990732" y="4955641"/>
            <a:ext cx="6727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Блок-схема: альтернативний процес 40">
            <a:extLst>
              <a:ext uri="{FF2B5EF4-FFF2-40B4-BE49-F238E27FC236}">
                <a16:creationId xmlns:a16="http://schemas.microsoft.com/office/drawing/2014/main" id="{A72C5D8D-DCBE-4EFB-8D96-5A2FD7581E0B}"/>
              </a:ext>
            </a:extLst>
          </p:cNvPr>
          <p:cNvSpPr/>
          <p:nvPr/>
        </p:nvSpPr>
        <p:spPr>
          <a:xfrm>
            <a:off x="755574" y="5553816"/>
            <a:ext cx="1763483" cy="771475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Зобов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’</a:t>
            </a:r>
            <a:r>
              <a:rPr lang="uk-UA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язання</a:t>
            </a:r>
            <a:endParaRPr lang="uk-UA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Блок-схема: альтернативний процес 41">
            <a:extLst>
              <a:ext uri="{FF2B5EF4-FFF2-40B4-BE49-F238E27FC236}">
                <a16:creationId xmlns:a16="http://schemas.microsoft.com/office/drawing/2014/main" id="{9C21F931-9865-4A34-BEB9-A9E177704134}"/>
              </a:ext>
            </a:extLst>
          </p:cNvPr>
          <p:cNvSpPr/>
          <p:nvPr/>
        </p:nvSpPr>
        <p:spPr>
          <a:xfrm>
            <a:off x="3142992" y="5637645"/>
            <a:ext cx="5674443" cy="661756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повідомити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керівництво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органу, на посаду в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якому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вони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претендують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, про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працюючих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цьому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органі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близьких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їм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осіб</a:t>
            </a:r>
            <a:endParaRPr lang="uk-UA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8" name="Пряма зі стрілкою 37">
            <a:extLst>
              <a:ext uri="{FF2B5EF4-FFF2-40B4-BE49-F238E27FC236}">
                <a16:creationId xmlns:a16="http://schemas.microsoft.com/office/drawing/2014/main" id="{5ED6038F-6781-4D5D-803A-1D770D584D78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519057" y="5968523"/>
            <a:ext cx="623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84547279-AC8D-4A6E-9C67-135189046DEC}"/>
              </a:ext>
            </a:extLst>
          </p:cNvPr>
          <p:cNvSpPr/>
          <p:nvPr/>
        </p:nvSpPr>
        <p:spPr>
          <a:xfrm>
            <a:off x="783583" y="3790781"/>
            <a:ext cx="2788363" cy="646331"/>
          </a:xfrm>
          <a:prstGeom prst="rect">
            <a:avLst/>
          </a:prstGeom>
          <a:gradFill>
            <a:gsLst>
              <a:gs pos="0">
                <a:srgbClr val="FFFF00">
                  <a:lumMod val="66000"/>
                  <a:lumOff val="34000"/>
                  <a:alpha val="15000"/>
                </a:srgbClr>
              </a:gs>
              <a:gs pos="100000">
                <a:schemeClr val="accent5">
                  <a:lumMod val="100000"/>
                  <a:alpha val="36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Особам, уповноваженим на виконання функцій держави:</a:t>
            </a:r>
            <a:endParaRPr lang="uk-UA" dirty="0"/>
          </a:p>
        </p:txBody>
      </p: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30AD3227-8994-4601-B77F-73A54101E640}"/>
              </a:ext>
            </a:extLst>
          </p:cNvPr>
          <p:cNvCxnSpPr>
            <a:cxnSpLocks/>
          </p:cNvCxnSpPr>
          <p:nvPr/>
        </p:nvCxnSpPr>
        <p:spPr>
          <a:xfrm>
            <a:off x="1977286" y="4426013"/>
            <a:ext cx="0" cy="19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2CFB450-C75F-40F8-BFAF-7A25BFDA11DC}"/>
              </a:ext>
            </a:extLst>
          </p:cNvPr>
          <p:cNvSpPr txBox="1"/>
          <p:nvPr/>
        </p:nvSpPr>
        <p:spPr>
          <a:xfrm>
            <a:off x="2966909" y="1091638"/>
            <a:ext cx="4506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Стаття 27 Закону України «Про запобігання корупції»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DB1E2B60-DEF7-49C3-8EAD-59148FD4219A}"/>
              </a:ext>
            </a:extLst>
          </p:cNvPr>
          <p:cNvSpPr/>
          <p:nvPr/>
        </p:nvSpPr>
        <p:spPr>
          <a:xfrm>
            <a:off x="710602" y="1444218"/>
            <a:ext cx="8223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  <a:latin typeface="Arial Narrow" panose="020B0606020202030204" pitchFamily="34" charset="0"/>
              </a:rPr>
              <a:t>Близькі особи 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- чоловік, дружина, батько, мати, вітчим,</a:t>
            </a:r>
          </a:p>
          <a:p>
            <a:pPr algn="just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мачуха, син, дочка, пасинок, падчерка, рідний та двоюрідний </a:t>
            </a:r>
          </a:p>
          <a:p>
            <a:pPr algn="just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брати,  рідна  та  двоюрідна  сестри,  рідний  брат  та  сестра </a:t>
            </a:r>
          </a:p>
          <a:p>
            <a:pPr algn="just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дружини (чоловіка), племінник, племінниця, рідний дядько, рідна тітка, дід, баба, прадід, прабаба, внук, внучка, правнук, правнучка, зять, невістка, тесть, теща, свекор, свекруха, батько та мати дружини (чоловіка) сина (дочки), </a:t>
            </a:r>
            <a:r>
              <a:rPr lang="uk-UA" dirty="0" err="1">
                <a:solidFill>
                  <a:srgbClr val="002060"/>
                </a:solidFill>
                <a:latin typeface="Arial Narrow" panose="020B0606020202030204" pitchFamily="34" charset="0"/>
              </a:rPr>
              <a:t>усиновлювач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 чи усиновлений, опікун чи піклувальник, особа, яка перебуває під опікою або піклуванням зазначеного суб’єкта.</a:t>
            </a:r>
          </a:p>
        </p:txBody>
      </p:sp>
    </p:spTree>
    <p:extLst>
      <p:ext uri="{BB962C8B-B14F-4D97-AF65-F5344CB8AC3E}">
        <p14:creationId xmlns:p14="http://schemas.microsoft.com/office/powerpoint/2010/main" val="182959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4" y="44624"/>
            <a:ext cx="4699128" cy="53324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Поняття «дискреційні повноваження»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DFBA362-CFAA-4541-AFB5-BFDEC1687757}"/>
              </a:ext>
            </a:extLst>
          </p:cNvPr>
          <p:cNvGrpSpPr/>
          <p:nvPr/>
        </p:nvGrpSpPr>
        <p:grpSpPr>
          <a:xfrm>
            <a:off x="0" y="0"/>
            <a:ext cx="9144000" cy="6885383"/>
            <a:chOff x="0" y="1"/>
            <a:chExt cx="9144000" cy="6885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4C537B3-1B51-4707-9B44-7787EEB4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7999"/>
            </a:xfrm>
            <a:prstGeom prst="rect">
              <a:avLst/>
            </a:prstGeom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5410B72D-651D-4FB7-8CAC-CC342684DED3}"/>
                </a:ext>
              </a:extLst>
            </p:cNvPr>
            <p:cNvSpPr/>
            <p:nvPr/>
          </p:nvSpPr>
          <p:spPr>
            <a:xfrm>
              <a:off x="2153733" y="6608385"/>
              <a:ext cx="2551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uk-UA" sz="1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</a:t>
              </a:r>
              <a:endParaRPr lang="uk-UA" sz="1200" dirty="0"/>
            </a:p>
          </p:txBody>
        </p:sp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1473D2-98CE-471C-9031-D56649EBC769}"/>
              </a:ext>
            </a:extLst>
          </p:cNvPr>
          <p:cNvSpPr/>
          <p:nvPr/>
        </p:nvSpPr>
        <p:spPr>
          <a:xfrm>
            <a:off x="107504" y="122729"/>
            <a:ext cx="607409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Запобігання корупційним та 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пов</a:t>
            </a:r>
            <a:r>
              <a:rPr lang="en-US" sz="1700" dirty="0">
                <a:solidFill>
                  <a:schemeClr val="bg1"/>
                </a:solidFill>
                <a:latin typeface="Arial Narrow" panose="020B0606020202030204" pitchFamily="34" charset="0"/>
              </a:rPr>
              <a:t>’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язаним</a:t>
            </a:r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 з корупцією правопорушенням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BBD21-628E-4508-9E9E-AFF70C220980}"/>
              </a:ext>
            </a:extLst>
          </p:cNvPr>
          <p:cNvSpPr txBox="1">
            <a:spLocks/>
          </p:cNvSpPr>
          <p:nvPr/>
        </p:nvSpPr>
        <p:spPr>
          <a:xfrm>
            <a:off x="539552" y="653088"/>
            <a:ext cx="5688632" cy="4699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Обмеження спільної роботи близьких осіб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84547279-AC8D-4A6E-9C67-135189046DEC}"/>
              </a:ext>
            </a:extLst>
          </p:cNvPr>
          <p:cNvSpPr/>
          <p:nvPr/>
        </p:nvSpPr>
        <p:spPr>
          <a:xfrm>
            <a:off x="583420" y="1417938"/>
            <a:ext cx="3816424" cy="1477328"/>
          </a:xfrm>
          <a:prstGeom prst="rect">
            <a:avLst/>
          </a:prstGeom>
          <a:gradFill>
            <a:gsLst>
              <a:gs pos="0">
                <a:srgbClr val="FFFF00">
                  <a:lumMod val="66000"/>
                  <a:lumOff val="34000"/>
                  <a:alpha val="15000"/>
                </a:srgbClr>
              </a:gs>
              <a:gs pos="100000">
                <a:schemeClr val="accent5">
                  <a:lumMod val="100000"/>
                  <a:alpha val="36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Якщо відносини безпосереднього підпорядкування все ж таки виникли, то публічним службовцям та їхнім близьким особам надається </a:t>
            </a:r>
            <a:r>
              <a:rPr lang="uk-UA" b="1" dirty="0">
                <a:solidFill>
                  <a:srgbClr val="C00000"/>
                </a:solidFill>
                <a:latin typeface="Arial Narrow" panose="020B0606020202030204" pitchFamily="34" charset="0"/>
              </a:rPr>
              <a:t>п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’</a:t>
            </a:r>
            <a:r>
              <a:rPr lang="uk-UA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ятнадцятиденний</a:t>
            </a:r>
            <a:r>
              <a:rPr lang="uk-UA" b="1" dirty="0">
                <a:solidFill>
                  <a:srgbClr val="C00000"/>
                </a:solidFill>
                <a:latin typeface="Arial Narrow" panose="020B0606020202030204" pitchFamily="34" charset="0"/>
              </a:rPr>
              <a:t> строк 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на усунення  цих обставин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2CFB450-C75F-40F8-BFAF-7A25BFDA11DC}"/>
              </a:ext>
            </a:extLst>
          </p:cNvPr>
          <p:cNvSpPr txBox="1"/>
          <p:nvPr/>
        </p:nvSpPr>
        <p:spPr>
          <a:xfrm>
            <a:off x="4364094" y="1045176"/>
            <a:ext cx="477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Частина 2 статті 27 Закону України «Про запобігання корупції»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EBBEDA3-8F92-4587-997E-62570F4B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5717394"/>
            <a:ext cx="902975" cy="890989"/>
          </a:xfrm>
          <a:prstGeom prst="rect">
            <a:avLst/>
          </a:prstGeom>
        </p:spPr>
      </p:pic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E747AC79-083A-4D23-9850-A0D4D6C48879}"/>
              </a:ext>
            </a:extLst>
          </p:cNvPr>
          <p:cNvSpPr/>
          <p:nvPr/>
        </p:nvSpPr>
        <p:spPr>
          <a:xfrm>
            <a:off x="520944" y="3176155"/>
            <a:ext cx="8348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Безпосереднє підпорядкування </a:t>
            </a:r>
            <a:r>
              <a:rPr lang="uk-UA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– відносини прямої організаційної або правової залежності підлеглої особи від керівника, в тому числі через вирішення (участь у вирішенні) питань прийняття на роботу, звільнення з роботи, застосування заохочень, дисциплінарних стягнень, надання вказівок, доручень, контролю за їх виконанням.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DAA23-0E21-4690-9EED-4F01F74F7161}"/>
              </a:ext>
            </a:extLst>
          </p:cNvPr>
          <p:cNvSpPr txBox="1"/>
          <p:nvPr/>
        </p:nvSpPr>
        <p:spPr>
          <a:xfrm>
            <a:off x="4399844" y="194105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  <a:latin typeface="Arial Narrow" panose="020B0606020202030204" pitchFamily="34" charset="0"/>
              </a:rPr>
              <a:t>ШЛЯХОМ:</a:t>
            </a:r>
          </a:p>
        </p:txBody>
      </p: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ABA6E5EB-3D1F-4D19-B067-38312FB83DAD}"/>
              </a:ext>
            </a:extLst>
          </p:cNvPr>
          <p:cNvCxnSpPr>
            <a:cxnSpLocks/>
          </p:cNvCxnSpPr>
          <p:nvPr/>
        </p:nvCxnSpPr>
        <p:spPr>
          <a:xfrm>
            <a:off x="539552" y="3176155"/>
            <a:ext cx="0" cy="98860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B4A32DC0-66BC-4686-9D2A-C10F4DA3CEE6}"/>
              </a:ext>
            </a:extLst>
          </p:cNvPr>
          <p:cNvSpPr/>
          <p:nvPr/>
        </p:nvSpPr>
        <p:spPr>
          <a:xfrm>
            <a:off x="5508104" y="1566841"/>
            <a:ext cx="2952328" cy="369332"/>
          </a:xfrm>
          <a:prstGeom prst="rect">
            <a:avLst/>
          </a:prstGeom>
          <a:gradFill>
            <a:gsLst>
              <a:gs pos="0">
                <a:srgbClr val="FFFF00">
                  <a:lumMod val="66000"/>
                  <a:lumOff val="34000"/>
                  <a:alpha val="15000"/>
                </a:srgbClr>
              </a:gs>
              <a:gs pos="100000">
                <a:schemeClr val="accent5">
                  <a:lumMod val="100000"/>
                  <a:alpha val="36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подання заяви про звільнення</a:t>
            </a:r>
            <a:endParaRPr lang="uk-UA" dirty="0"/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10A1E785-C1CD-4D56-A0EE-467418832482}"/>
              </a:ext>
            </a:extLst>
          </p:cNvPr>
          <p:cNvSpPr/>
          <p:nvPr/>
        </p:nvSpPr>
        <p:spPr>
          <a:xfrm>
            <a:off x="5521468" y="2104518"/>
            <a:ext cx="2952328" cy="923330"/>
          </a:xfrm>
          <a:prstGeom prst="rect">
            <a:avLst/>
          </a:prstGeom>
          <a:gradFill>
            <a:gsLst>
              <a:gs pos="0">
                <a:srgbClr val="FFFF00">
                  <a:lumMod val="66000"/>
                  <a:lumOff val="34000"/>
                  <a:alpha val="15000"/>
                </a:srgbClr>
              </a:gs>
              <a:gs pos="100000">
                <a:schemeClr val="accent5">
                  <a:lumMod val="100000"/>
                  <a:alpha val="36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клопотання про переведення на іншу посаду, яка виключає пряме підпорядкування</a:t>
            </a:r>
            <a:endParaRPr lang="uk-UA" dirty="0"/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446F188D-8344-4ED2-AF80-04AE8D92F57A}"/>
              </a:ext>
            </a:extLst>
          </p:cNvPr>
          <p:cNvSpPr/>
          <p:nvPr/>
        </p:nvSpPr>
        <p:spPr>
          <a:xfrm>
            <a:off x="539552" y="4334313"/>
            <a:ext cx="8201755" cy="1261884"/>
          </a:xfrm>
          <a:prstGeom prst="rect">
            <a:avLst/>
          </a:prstGeom>
          <a:gradFill>
            <a:gsLst>
              <a:gs pos="0">
                <a:srgbClr val="FFFF00">
                  <a:lumMod val="66000"/>
                  <a:lumOff val="34000"/>
                  <a:alpha val="15000"/>
                </a:srgbClr>
              </a:gs>
              <a:gs pos="100000">
                <a:schemeClr val="accent5">
                  <a:lumMod val="100000"/>
                  <a:alpha val="36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Якщо превентивний механізм так і не був задіяний, то в примусовому порядку особа, уповноважена на виконання функцій держави, в місячний строк з моменту виникнення обставин підлягає переведенню на іншу посаду, яка виключає пряме підпорядкування. Якщо таке переведення здійснити неможливо, то звільняється із займаної посади особа, яка перебуває у підпорядкуванні </a:t>
            </a:r>
            <a:r>
              <a:rPr lang="uk-UA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(порядок звільнення або переведення регламентується КЗпП та іншими нормативно-правовими актами).</a:t>
            </a:r>
            <a:endParaRPr lang="uk-UA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1024F-CA69-4250-A095-BCA45C90DE22}"/>
              </a:ext>
            </a:extLst>
          </p:cNvPr>
          <p:cNvSpPr txBox="1"/>
          <p:nvPr/>
        </p:nvSpPr>
        <p:spPr>
          <a:xfrm>
            <a:off x="1475655" y="5717395"/>
            <a:ext cx="739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Факт формального розірвання шлюбу між особою, уповноваженою на виконання функцій держави, та особою, яка знаходиться в його підпорядкуванні, не усуває корупційних складових</a:t>
            </a:r>
          </a:p>
        </p:txBody>
      </p:sp>
    </p:spTree>
    <p:extLst>
      <p:ext uri="{BB962C8B-B14F-4D97-AF65-F5344CB8AC3E}">
        <p14:creationId xmlns:p14="http://schemas.microsoft.com/office/powerpoint/2010/main" val="120542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C9CCC-C5F8-48C6-B842-911752A7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gradFill flip="none" rotWithShape="1">
            <a:gsLst>
              <a:gs pos="80750">
                <a:srgbClr val="FFFF00"/>
              </a:gs>
              <a:gs pos="78500">
                <a:srgbClr val="9FBDE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F36C1A-40F0-443B-9FB9-0491BAD6A3DE}"/>
              </a:ext>
            </a:extLst>
          </p:cNvPr>
          <p:cNvSpPr txBox="1">
            <a:spLocks/>
          </p:cNvSpPr>
          <p:nvPr/>
        </p:nvSpPr>
        <p:spPr>
          <a:xfrm>
            <a:off x="5786696" y="1628800"/>
            <a:ext cx="31626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B091EB-4763-4616-BCDC-3CF41FC1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6" y="973601"/>
            <a:ext cx="2312027" cy="1735319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3629E67-5268-46AD-A9FA-440450518F93}"/>
              </a:ext>
            </a:extLst>
          </p:cNvPr>
          <p:cNvSpPr/>
          <p:nvPr/>
        </p:nvSpPr>
        <p:spPr>
          <a:xfrm>
            <a:off x="529176" y="2852936"/>
            <a:ext cx="820891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</a:t>
            </a:r>
            <a:r>
              <a:rPr lang="ru-RU">
                <a:solidFill>
                  <a:srgbClr val="002060"/>
                </a:solidFill>
                <a:latin typeface="Arial Narrow" panose="020B0606020202030204" pitchFamily="34" charset="0"/>
              </a:rPr>
              <a:t>бмеження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щодо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використання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службових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повноважень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чи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свого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становища 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стаття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22 Закону України «Про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запобігання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корупції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»)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Обмеження щодо одержання подарунка (стаття 23 Закону України «Про запобігання корупції»)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Обмеження щодо сумісництва та суміщення з іншими видами діяльності </a:t>
            </a:r>
            <a:b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(стаття 25 Закону України «Про запобігання корупції»)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Обмеження після припинення діяльності, пов’язаної з виконанням функцій держави, місцевого самоврядування (стаття 26 Закону України «Про запобігання корупції»)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Обмеження спільної роботи близьких осіб (стаття 27 Закону України «Про запобігання корупції»)</a:t>
            </a:r>
          </a:p>
          <a:p>
            <a:pPr algn="just">
              <a:spcAft>
                <a:spcPts val="600"/>
              </a:spcAft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Крім того, за правопорушення, пов'язані зі спеціальними обмеженнями, передбачена адміністративна та кримінальна відповідальність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EFE8DA5-66C9-42E7-8B1B-20AA4759A54B}"/>
              </a:ext>
            </a:extLst>
          </p:cNvPr>
          <p:cNvSpPr/>
          <p:nvPr/>
        </p:nvSpPr>
        <p:spPr>
          <a:xfrm>
            <a:off x="2558555" y="1179138"/>
            <a:ext cx="5534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Перелік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правопорушень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пов’язаних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зі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спеціальними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обмеженнями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, за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вчинення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яких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може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бути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притягнуто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до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дисциплінарної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відповідальності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b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(не є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</a:rPr>
              <a:t>виключним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) </a:t>
            </a:r>
            <a:endParaRPr lang="uk-UA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2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4" y="44624"/>
            <a:ext cx="4699128" cy="53324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Поняття «дискреційні повноваження»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DFBA362-CFAA-4541-AFB5-BFDEC1687757}"/>
              </a:ext>
            </a:extLst>
          </p:cNvPr>
          <p:cNvGrpSpPr/>
          <p:nvPr/>
        </p:nvGrpSpPr>
        <p:grpSpPr>
          <a:xfrm>
            <a:off x="0" y="0"/>
            <a:ext cx="9144000" cy="6885383"/>
            <a:chOff x="0" y="1"/>
            <a:chExt cx="9144000" cy="6885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4C537B3-1B51-4707-9B44-7787EEB4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9144000" cy="6857999"/>
            </a:xfrm>
            <a:prstGeom prst="rect">
              <a:avLst/>
            </a:prstGeom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5410B72D-651D-4FB7-8CAC-CC342684DED3}"/>
                </a:ext>
              </a:extLst>
            </p:cNvPr>
            <p:cNvSpPr/>
            <p:nvPr/>
          </p:nvSpPr>
          <p:spPr>
            <a:xfrm>
              <a:off x="107504" y="6608385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120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95657C-611E-4185-A953-4D3C1318A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3789040" cy="378904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98D503F-8540-4AA8-8935-CC7AD58BE4B6}"/>
              </a:ext>
            </a:extLst>
          </p:cNvPr>
          <p:cNvSpPr/>
          <p:nvPr/>
        </p:nvSpPr>
        <p:spPr>
          <a:xfrm>
            <a:off x="2555776" y="1988840"/>
            <a:ext cx="5973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anose="020B0606020202030204" pitchFamily="34" charset="0"/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27181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C9CCC-C5F8-48C6-B842-911752A7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92"/>
            <a:ext cx="9144000" cy="6857999"/>
          </a:xfrm>
          <a:prstGeom prst="rect">
            <a:avLst/>
          </a:prstGeom>
          <a:gradFill flip="none" rotWithShape="1">
            <a:gsLst>
              <a:gs pos="80750">
                <a:srgbClr val="FFFF00"/>
              </a:gs>
              <a:gs pos="78500">
                <a:srgbClr val="9FBDE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F36C1A-40F0-443B-9FB9-0491BAD6A3DE}"/>
              </a:ext>
            </a:extLst>
          </p:cNvPr>
          <p:cNvSpPr txBox="1">
            <a:spLocks/>
          </p:cNvSpPr>
          <p:nvPr/>
        </p:nvSpPr>
        <p:spPr>
          <a:xfrm>
            <a:off x="5786696" y="1628800"/>
            <a:ext cx="31626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CE2E599-E714-4819-8392-4925B9AD147B}"/>
              </a:ext>
            </a:extLst>
          </p:cNvPr>
          <p:cNvSpPr/>
          <p:nvPr/>
        </p:nvSpPr>
        <p:spPr>
          <a:xfrm>
            <a:off x="491659" y="2613392"/>
            <a:ext cx="82944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Головна мета </a:t>
            </a:r>
            <a:r>
              <a:rPr lang="ru-RU" sz="22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правових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обмежень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прозорого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й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ефективного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функціонування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інституту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державної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служби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встановлення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правових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бар’єрів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перед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можливими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зловживаннями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державних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службовців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умов для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належного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виконання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посадових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повноважень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  </a:t>
            </a:r>
          </a:p>
        </p:txBody>
      </p:sp>
      <p:pic>
        <p:nvPicPr>
          <p:cNvPr id="14" name="Picture 4" descr="images2">
            <a:extLst>
              <a:ext uri="{FF2B5EF4-FFF2-40B4-BE49-F238E27FC236}">
                <a16:creationId xmlns:a16="http://schemas.microsoft.com/office/drawing/2014/main" id="{6E34AF1E-41EE-421F-AE56-1E2F99FC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49" y="620688"/>
            <a:ext cx="2015015" cy="190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45CC338-F9C2-4225-9F32-BDB9FE4BAC49}"/>
              </a:ext>
            </a:extLst>
          </p:cNvPr>
          <p:cNvSpPr/>
          <p:nvPr/>
        </p:nvSpPr>
        <p:spPr>
          <a:xfrm>
            <a:off x="683568" y="83671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Вступаючи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державну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службу, особа,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крім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прав та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основних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обов’язків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державного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службовця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свідомо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й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добровільно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приймає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встановлені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законодавством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антикорупційні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обмеження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і заборони. </a:t>
            </a:r>
            <a:endParaRPr lang="uk-UA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F561F2-EDE1-42A0-911D-8A3D49EA4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8" y="4653136"/>
            <a:ext cx="1279543" cy="1265044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59D6093-7650-42EB-8AC3-207F911919C1}"/>
              </a:ext>
            </a:extLst>
          </p:cNvPr>
          <p:cNvSpPr/>
          <p:nvPr/>
        </p:nvSpPr>
        <p:spPr>
          <a:xfrm>
            <a:off x="1907704" y="4635769"/>
            <a:ext cx="6969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4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Державний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 </a:t>
            </a:r>
            <a:r>
              <a:rPr lang="ru-RU" sz="24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службовець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зобов’язаний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неухильно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дотримуватись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обмежень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заборон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передбачених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антикорупційним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законодавством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уникати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дій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можуть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розглядатись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як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підстава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підозрювати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корупції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2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C9CCC-C5F8-48C6-B842-911752A7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gradFill flip="none" rotWithShape="1">
            <a:gsLst>
              <a:gs pos="80750">
                <a:srgbClr val="FFFF00"/>
              </a:gs>
              <a:gs pos="78500">
                <a:srgbClr val="9FBDE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F36C1A-40F0-443B-9FB9-0491BAD6A3DE}"/>
              </a:ext>
            </a:extLst>
          </p:cNvPr>
          <p:cNvSpPr txBox="1">
            <a:spLocks/>
          </p:cNvSpPr>
          <p:nvPr/>
        </p:nvSpPr>
        <p:spPr>
          <a:xfrm>
            <a:off x="5786696" y="1628800"/>
            <a:ext cx="31626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227B73-965C-4EE0-89BB-221767D1E4DF}"/>
              </a:ext>
            </a:extLst>
          </p:cNvPr>
          <p:cNvSpPr/>
          <p:nvPr/>
        </p:nvSpPr>
        <p:spPr>
          <a:xfrm>
            <a:off x="2195736" y="921166"/>
            <a:ext cx="6426968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ct val="120000"/>
              </a:lnSpc>
            </a:pPr>
            <a:r>
              <a:rPr lang="uk-UA" sz="2200" dirty="0">
                <a:solidFill>
                  <a:srgbClr val="182C5E"/>
                </a:solidFill>
                <a:latin typeface="Arial Narrow" panose="020B0606020202030204" pitchFamily="34" charset="0"/>
              </a:rPr>
              <a:t>Законом України «Про запобігання корупції» визначено, що </a:t>
            </a:r>
            <a:r>
              <a:rPr lang="uk-UA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корупція</a:t>
            </a:r>
            <a:r>
              <a:rPr lang="uk-UA" sz="2200" b="1" dirty="0">
                <a:solidFill>
                  <a:srgbClr val="182C5E"/>
                </a:solidFill>
                <a:latin typeface="Arial Narrow" panose="020B0606020202030204" pitchFamily="34" charset="0"/>
              </a:rPr>
              <a:t> – це використання особою наданих їй службових повноважень чи пов’язаних з ними можливостей з метою одержання неправомірної вигоди або прийняття такої вигоди чи прийняття</a:t>
            </a:r>
            <a:br>
              <a:rPr lang="uk-UA" sz="2200" b="1" dirty="0">
                <a:solidFill>
                  <a:srgbClr val="182C5E"/>
                </a:solidFill>
                <a:latin typeface="Arial Narrow" panose="020B0606020202030204" pitchFamily="34" charset="0"/>
              </a:rPr>
            </a:br>
            <a:endParaRPr lang="uk-UA" sz="2200" dirty="0">
              <a:solidFill>
                <a:srgbClr val="182C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41D6CB6-3BB5-4A8A-88FA-1245AC4EF712}"/>
              </a:ext>
            </a:extLst>
          </p:cNvPr>
          <p:cNvSpPr/>
          <p:nvPr/>
        </p:nvSpPr>
        <p:spPr>
          <a:xfrm>
            <a:off x="1016308" y="5336669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uk-UA" dirty="0">
                <a:solidFill>
                  <a:srgbClr val="182C5E"/>
                </a:solidFill>
                <a:latin typeface="Arial Narrow" panose="020B0606020202030204" pitchFamily="34" charset="0"/>
              </a:rPr>
              <a:t>Виходячи із суті законодавчого визначення корупції, статтями 22–27 зазначеного Закону встановлено спеціальні обмеження стосовно діяльності осіб, уповноважених на виконання функцій держави та місцевого самоврядування.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F295BF-CADF-49B0-B401-CCC86620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48" y="1094640"/>
            <a:ext cx="1839688" cy="1728191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57FF972-7B51-4F7F-B2B6-8C4C6BAA6752}"/>
              </a:ext>
            </a:extLst>
          </p:cNvPr>
          <p:cNvSpPr/>
          <p:nvPr/>
        </p:nvSpPr>
        <p:spPr>
          <a:xfrm>
            <a:off x="611560" y="2917997"/>
            <a:ext cx="8011144" cy="208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ct val="120000"/>
              </a:lnSpc>
            </a:pPr>
            <a:r>
              <a:rPr lang="uk-UA" sz="2200" b="1" dirty="0">
                <a:solidFill>
                  <a:srgbClr val="182C5E"/>
                </a:solidFill>
                <a:latin typeface="Arial Narrow" panose="020B0606020202030204" pitchFamily="34" charset="0"/>
              </a:rPr>
              <a:t>обіцянки/пропозиції такої вигоди для себе чи інших осіб, а також відповідно обіцянка/пропозиція чи надання неправомірної вигоди цій особі або на її вимогу іншим фізичним чи юридичним особам з метою схилити цю особу до протиправного використання наданих їй службових повноважень чи пов’язаних з ними можливостей.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FCC00E-9911-42F8-8A25-A1A967EF1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939" y="5340943"/>
            <a:ext cx="1457811" cy="10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0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C9CCC-C5F8-48C6-B842-911752A7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80750">
                <a:srgbClr val="FFFF00"/>
              </a:gs>
              <a:gs pos="78500">
                <a:srgbClr val="9FBDE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F36C1A-40F0-443B-9FB9-0491BAD6A3DE}"/>
              </a:ext>
            </a:extLst>
          </p:cNvPr>
          <p:cNvSpPr txBox="1">
            <a:spLocks/>
          </p:cNvSpPr>
          <p:nvPr/>
        </p:nvSpPr>
        <p:spPr>
          <a:xfrm>
            <a:off x="5786696" y="1628800"/>
            <a:ext cx="31626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6FAABB9F-6F3A-4266-887F-8CADE92F5B7B}"/>
              </a:ext>
            </a:extLst>
          </p:cNvPr>
          <p:cNvSpPr txBox="1">
            <a:spLocks/>
          </p:cNvSpPr>
          <p:nvPr/>
        </p:nvSpPr>
        <p:spPr>
          <a:xfrm>
            <a:off x="514219" y="2564904"/>
            <a:ext cx="8289269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000" b="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Використання службового становища для отримання неправомірної вигоди             (стаття 22 Закону України «Про запобігання корупції»)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000" b="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Одержання неправомірної вигоди або подарунка (статті 23, 24 Закону України «Про запобігання корупції»)</a:t>
            </a:r>
            <a:endParaRPr lang="ru-RU" sz="2000" b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000" b="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Сумісництва та суміщення з іншими видами діяльності (стаття 25 Закону України «Про запобігання корупції»)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000" b="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Після припинення  діяльності, пов’язаної з виконанням функцій держави,  місцевого самоврядування (стаття 26 Закону України «Про запобігання корупції»)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000" b="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Спільної роботи близьких осіб (стаття 27 Закону України «Про запобігання корупції»)</a:t>
            </a:r>
            <a:endParaRPr lang="ru-RU" sz="2000" b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uk-UA" sz="2000" b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uk-UA" sz="2000" b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b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endParaRPr lang="uk-UA" sz="2000" b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endParaRPr lang="uk-UA" altLang="ru-RU" sz="2000" b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endParaRPr lang="uk-UA" altLang="ru-RU" sz="2000" b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endParaRPr lang="uk-UA" altLang="ru-RU" sz="2000" b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b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8B4197F-45B3-414F-B7BB-D536ADEDF694}"/>
              </a:ext>
            </a:extLst>
          </p:cNvPr>
          <p:cNvSpPr/>
          <p:nvPr/>
        </p:nvSpPr>
        <p:spPr>
          <a:xfrm>
            <a:off x="2987824" y="13407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ОБМЕЖЕННЯ</a:t>
            </a:r>
          </a:p>
          <a:p>
            <a:pPr algn="ctr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для осіб, уповноважених на виконання функцій держави </a:t>
            </a:r>
          </a:p>
          <a:p>
            <a:pPr algn="ctr"/>
            <a:r>
              <a:rPr lang="uk-UA" i="1" dirty="0">
                <a:solidFill>
                  <a:srgbClr val="C00000"/>
                </a:solidFill>
                <a:latin typeface="Arial Narrow" panose="020B0606020202030204" pitchFamily="34" charset="0"/>
              </a:rPr>
              <a:t>(Закон України «Про запобігання корупції»)</a:t>
            </a:r>
          </a:p>
        </p:txBody>
      </p:sp>
      <p:pic>
        <p:nvPicPr>
          <p:cNvPr id="1026" name="Picture 2" descr="Результат пошуку зображень за запитом &quot;обмеження&quot;">
            <a:extLst>
              <a:ext uri="{FF2B5EF4-FFF2-40B4-BE49-F238E27FC236}">
                <a16:creationId xmlns:a16="http://schemas.microsoft.com/office/drawing/2014/main" id="{42DEA218-2B83-4741-BEA3-6481ED7B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23" y="764704"/>
            <a:ext cx="2278973" cy="176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3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4" y="44624"/>
            <a:ext cx="4699128" cy="53324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Поняття «дискреційні повноваження»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DFBA362-CFAA-4541-AFB5-BFDEC1687757}"/>
              </a:ext>
            </a:extLst>
          </p:cNvPr>
          <p:cNvGrpSpPr/>
          <p:nvPr/>
        </p:nvGrpSpPr>
        <p:grpSpPr>
          <a:xfrm>
            <a:off x="0" y="-13692"/>
            <a:ext cx="9144000" cy="6885383"/>
            <a:chOff x="0" y="1"/>
            <a:chExt cx="9144000" cy="6885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4C537B3-1B51-4707-9B44-7787EEB4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7999"/>
            </a:xfrm>
            <a:prstGeom prst="rect">
              <a:avLst/>
            </a:prstGeom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5410B72D-651D-4FB7-8CAC-CC342684DED3}"/>
                </a:ext>
              </a:extLst>
            </p:cNvPr>
            <p:cNvSpPr/>
            <p:nvPr/>
          </p:nvSpPr>
          <p:spPr>
            <a:xfrm>
              <a:off x="107504" y="6608385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1200" dirty="0"/>
            </a:p>
          </p:txBody>
        </p:sp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A9E9AB8-DA1F-4616-950D-E1278619E0C6}"/>
              </a:ext>
            </a:extLst>
          </p:cNvPr>
          <p:cNvSpPr/>
          <p:nvPr/>
        </p:nvSpPr>
        <p:spPr>
          <a:xfrm>
            <a:off x="107504" y="122729"/>
            <a:ext cx="607409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Запобігання корупційним та 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пов</a:t>
            </a:r>
            <a:r>
              <a:rPr lang="en-US" sz="1700" dirty="0">
                <a:solidFill>
                  <a:schemeClr val="bg1"/>
                </a:solidFill>
                <a:latin typeface="Arial Narrow" panose="020B0606020202030204" pitchFamily="34" charset="0"/>
              </a:rPr>
              <a:t>’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язаним</a:t>
            </a:r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 з корупцією правопорушенням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240911-4CAB-43B0-AAC8-826BC9FFC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55270"/>
            <a:ext cx="1345378" cy="1548174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00EAB8C-91F1-44A2-B032-A38E596271DE}"/>
              </a:ext>
            </a:extLst>
          </p:cNvPr>
          <p:cNvSpPr/>
          <p:nvPr/>
        </p:nvSpPr>
        <p:spPr>
          <a:xfrm>
            <a:off x="1475656" y="836712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Заборона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свої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службові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повноваження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своє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службове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становище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та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пов’язані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цим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стаття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22 Закону </a:t>
            </a:r>
            <a:r>
              <a:rPr lang="ru-RU" sz="2000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«Про </a:t>
            </a:r>
            <a:r>
              <a:rPr lang="ru-RU" sz="2000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запобігання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корупції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»)</a:t>
            </a:r>
            <a:endParaRPr lang="uk-UA" sz="2000" i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96FE4374-6151-4F17-99CE-7886D1626A57}"/>
              </a:ext>
            </a:extLst>
          </p:cNvPr>
          <p:cNvCxnSpPr>
            <a:cxnSpLocks/>
          </p:cNvCxnSpPr>
          <p:nvPr/>
        </p:nvCxnSpPr>
        <p:spPr>
          <a:xfrm>
            <a:off x="251520" y="2641270"/>
            <a:ext cx="8640960" cy="148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D8640BF2-0BAC-42E2-A6D0-A952206A2B23}"/>
              </a:ext>
            </a:extLst>
          </p:cNvPr>
          <p:cNvCxnSpPr>
            <a:cxnSpLocks/>
          </p:cNvCxnSpPr>
          <p:nvPr/>
        </p:nvCxnSpPr>
        <p:spPr>
          <a:xfrm flipH="1">
            <a:off x="1907704" y="2660677"/>
            <a:ext cx="1296144" cy="696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FD70DE9C-5A45-47DF-B45C-414D28A59EDA}"/>
              </a:ext>
            </a:extLst>
          </p:cNvPr>
          <p:cNvCxnSpPr>
            <a:cxnSpLocks/>
          </p:cNvCxnSpPr>
          <p:nvPr/>
        </p:nvCxnSpPr>
        <p:spPr>
          <a:xfrm>
            <a:off x="6012160" y="2681011"/>
            <a:ext cx="936104" cy="63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FB21BA10-8F10-4922-AC63-27E4F93A734A}"/>
              </a:ext>
            </a:extLst>
          </p:cNvPr>
          <p:cNvSpPr/>
          <p:nvPr/>
        </p:nvSpPr>
        <p:spPr>
          <a:xfrm>
            <a:off x="4514418" y="3332804"/>
            <a:ext cx="4188547" cy="1044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у тому числі використовувати будь-яке державне чи комунальне майно або кошти в приватних інтересах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0C6FE96-AB7C-417E-9923-542E43A3F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27" y="4573827"/>
            <a:ext cx="2646916" cy="1975007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564BF1CD-E1CA-465E-AC47-D0DC9DF1972C}"/>
              </a:ext>
            </a:extLst>
          </p:cNvPr>
          <p:cNvSpPr/>
          <p:nvPr/>
        </p:nvSpPr>
        <p:spPr>
          <a:xfrm>
            <a:off x="909026" y="3395477"/>
            <a:ext cx="2806519" cy="9948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 метою одержання неправомірної вигоди для себе чи інших осіб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53AB145-C110-4CBA-BE13-4651564EF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571" y="4557235"/>
            <a:ext cx="3979878" cy="16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4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4" y="44624"/>
            <a:ext cx="4699128" cy="53324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Поняття «дискреційні повноваження»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DFBA362-CFAA-4541-AFB5-BFDEC1687757}"/>
              </a:ext>
            </a:extLst>
          </p:cNvPr>
          <p:cNvGrpSpPr/>
          <p:nvPr/>
        </p:nvGrpSpPr>
        <p:grpSpPr>
          <a:xfrm>
            <a:off x="0" y="1"/>
            <a:ext cx="9144000" cy="6890592"/>
            <a:chOff x="63033" y="-5208"/>
            <a:chExt cx="9144000" cy="689059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4C537B3-1B51-4707-9B44-7787EEB4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33" y="-5208"/>
              <a:ext cx="9144000" cy="6857999"/>
            </a:xfrm>
            <a:prstGeom prst="rect">
              <a:avLst/>
            </a:prstGeom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5410B72D-651D-4FB7-8CAC-CC342684DED3}"/>
                </a:ext>
              </a:extLst>
            </p:cNvPr>
            <p:cNvSpPr/>
            <p:nvPr/>
          </p:nvSpPr>
          <p:spPr>
            <a:xfrm>
              <a:off x="107504" y="6608385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1200" dirty="0"/>
            </a:p>
          </p:txBody>
        </p:sp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1473D2-98CE-471C-9031-D56649EBC769}"/>
              </a:ext>
            </a:extLst>
          </p:cNvPr>
          <p:cNvSpPr/>
          <p:nvPr/>
        </p:nvSpPr>
        <p:spPr>
          <a:xfrm>
            <a:off x="107504" y="122729"/>
            <a:ext cx="607409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Запобігання корупційним та 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пов</a:t>
            </a:r>
            <a:r>
              <a:rPr lang="en-US" sz="1700" dirty="0">
                <a:solidFill>
                  <a:schemeClr val="bg1"/>
                </a:solidFill>
                <a:latin typeface="Arial Narrow" panose="020B0606020202030204" pitchFamily="34" charset="0"/>
              </a:rPr>
              <a:t>’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язаним</a:t>
            </a:r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 з корупцією правопорушенням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404E02B-8D99-4EE9-8A10-29F9E70BDD53}"/>
              </a:ext>
            </a:extLst>
          </p:cNvPr>
          <p:cNvSpPr/>
          <p:nvPr/>
        </p:nvSpPr>
        <p:spPr>
          <a:xfrm>
            <a:off x="251520" y="746700"/>
            <a:ext cx="69127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Обмеження щодо одержання подарунків  </a:t>
            </a:r>
          </a:p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</a:t>
            </a:r>
            <a:r>
              <a:rPr lang="uk-UA" i="1" dirty="0">
                <a:solidFill>
                  <a:srgbClr val="002060"/>
                </a:solidFill>
                <a:latin typeface="Arial Narrow" panose="020B0606020202030204" pitchFamily="34" charset="0"/>
              </a:rPr>
              <a:t>(стаття 23 Закону України «Про запобігання корупції»)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4EFB0E-06CD-45E0-8F19-E270C84A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558" y="476672"/>
            <a:ext cx="2725693" cy="1800225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4BC52C6-0D08-4128-B724-0B167816FC84}"/>
              </a:ext>
            </a:extLst>
          </p:cNvPr>
          <p:cNvSpPr/>
          <p:nvPr/>
        </p:nvSpPr>
        <p:spPr>
          <a:xfrm>
            <a:off x="439968" y="1700808"/>
            <a:ext cx="594066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powder"/>
        </p:spPr>
        <p:txBody>
          <a:bodyPr wrap="square">
            <a:spAutoFit/>
          </a:bodyPr>
          <a:lstStyle/>
          <a:p>
            <a:pPr algn="just"/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ПОДАРУНОК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- грошові кошти або інше майно, переваги, пільги, послуги, нематеріальні активи, які надають / одержують безоплатно або за ціною, нижчою мінімальної ринкової</a:t>
            </a:r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F6290040-6F5C-4905-8F9E-D29E31C0CDFF}"/>
              </a:ext>
            </a:extLst>
          </p:cNvPr>
          <p:cNvCxnSpPr/>
          <p:nvPr/>
        </p:nvCxnSpPr>
        <p:spPr>
          <a:xfrm>
            <a:off x="439968" y="1700808"/>
            <a:ext cx="0" cy="8591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2B1916C4-8C14-45A1-8428-D42BC3418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970588"/>
              </p:ext>
            </p:extLst>
          </p:nvPr>
        </p:nvGraphicFramePr>
        <p:xfrm>
          <a:off x="1115616" y="2902022"/>
          <a:ext cx="7272808" cy="325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945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4" y="44624"/>
            <a:ext cx="4699128" cy="53324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Поняття «дискреційні повноваження»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DFBA362-CFAA-4541-AFB5-BFDEC1687757}"/>
              </a:ext>
            </a:extLst>
          </p:cNvPr>
          <p:cNvGrpSpPr/>
          <p:nvPr/>
        </p:nvGrpSpPr>
        <p:grpSpPr>
          <a:xfrm>
            <a:off x="-14140" y="0"/>
            <a:ext cx="9144000" cy="6885383"/>
            <a:chOff x="0" y="1"/>
            <a:chExt cx="9144000" cy="6885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4C537B3-1B51-4707-9B44-7787EEB4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7999"/>
            </a:xfrm>
            <a:prstGeom prst="rect">
              <a:avLst/>
            </a:prstGeom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5410B72D-651D-4FB7-8CAC-CC342684DED3}"/>
                </a:ext>
              </a:extLst>
            </p:cNvPr>
            <p:cNvSpPr/>
            <p:nvPr/>
          </p:nvSpPr>
          <p:spPr>
            <a:xfrm>
              <a:off x="107504" y="6608385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1200" dirty="0"/>
            </a:p>
          </p:txBody>
        </p:sp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1473D2-98CE-471C-9031-D56649EBC769}"/>
              </a:ext>
            </a:extLst>
          </p:cNvPr>
          <p:cNvSpPr/>
          <p:nvPr/>
        </p:nvSpPr>
        <p:spPr>
          <a:xfrm>
            <a:off x="107504" y="122729"/>
            <a:ext cx="607409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Запобігання корупційним та 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пов</a:t>
            </a:r>
            <a:r>
              <a:rPr lang="en-US" sz="1700" dirty="0">
                <a:solidFill>
                  <a:schemeClr val="bg1"/>
                </a:solidFill>
                <a:latin typeface="Arial Narrow" panose="020B0606020202030204" pitchFamily="34" charset="0"/>
              </a:rPr>
              <a:t>’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язаним</a:t>
            </a:r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 з корупцією правопорушенням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2A104-17A0-4664-B21E-07EBFD08634F}"/>
              </a:ext>
            </a:extLst>
          </p:cNvPr>
          <p:cNvSpPr txBox="1"/>
          <p:nvPr/>
        </p:nvSpPr>
        <p:spPr>
          <a:xfrm>
            <a:off x="700136" y="809561"/>
            <a:ext cx="5744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Особам, уповноваженим на виконання функцій держави, ЗАБОРОНЯЄТЬСЯ: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392E4B33-0748-4F12-A041-D15A361A26B8}"/>
              </a:ext>
            </a:extLst>
          </p:cNvPr>
          <p:cNvSpPr/>
          <p:nvPr/>
        </p:nvSpPr>
        <p:spPr>
          <a:xfrm>
            <a:off x="6595044" y="476672"/>
            <a:ext cx="2218640" cy="2232248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uk-UA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185AF07-D2EB-4EBF-8A88-1831AC18D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423676"/>
              </p:ext>
            </p:extLst>
          </p:nvPr>
        </p:nvGraphicFramePr>
        <p:xfrm>
          <a:off x="237882" y="2563887"/>
          <a:ext cx="8639955" cy="30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603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4" y="44624"/>
            <a:ext cx="4699128" cy="53324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Поняття «дискреційні повноваження»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DFBA362-CFAA-4541-AFB5-BFDEC1687757}"/>
              </a:ext>
            </a:extLst>
          </p:cNvPr>
          <p:cNvGrpSpPr/>
          <p:nvPr/>
        </p:nvGrpSpPr>
        <p:grpSpPr>
          <a:xfrm>
            <a:off x="0" y="0"/>
            <a:ext cx="9144000" cy="6885383"/>
            <a:chOff x="0" y="1"/>
            <a:chExt cx="9144000" cy="6885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4C537B3-1B51-4707-9B44-7787EEB4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7999"/>
            </a:xfrm>
            <a:prstGeom prst="rect">
              <a:avLst/>
            </a:prstGeom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5410B72D-651D-4FB7-8CAC-CC342684DED3}"/>
                </a:ext>
              </a:extLst>
            </p:cNvPr>
            <p:cNvSpPr/>
            <p:nvPr/>
          </p:nvSpPr>
          <p:spPr>
            <a:xfrm>
              <a:off x="107504" y="6608385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1200" dirty="0"/>
            </a:p>
          </p:txBody>
        </p:sp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1473D2-98CE-471C-9031-D56649EBC769}"/>
              </a:ext>
            </a:extLst>
          </p:cNvPr>
          <p:cNvSpPr/>
          <p:nvPr/>
        </p:nvSpPr>
        <p:spPr>
          <a:xfrm>
            <a:off x="107504" y="122729"/>
            <a:ext cx="607409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Запобігання корупційним та 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пов</a:t>
            </a:r>
            <a:r>
              <a:rPr lang="en-US" sz="1700" dirty="0">
                <a:solidFill>
                  <a:schemeClr val="bg1"/>
                </a:solidFill>
                <a:latin typeface="Arial Narrow" panose="020B0606020202030204" pitchFamily="34" charset="0"/>
              </a:rPr>
              <a:t>’</a:t>
            </a:r>
            <a:r>
              <a:rPr lang="uk-UA" sz="1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язаним</a:t>
            </a:r>
            <a:r>
              <a:rPr lang="uk-UA" sz="1700" dirty="0">
                <a:solidFill>
                  <a:schemeClr val="bg1"/>
                </a:solidFill>
                <a:latin typeface="Arial Narrow" panose="020B0606020202030204" pitchFamily="34" charset="0"/>
              </a:rPr>
              <a:t> з корупцією правопорушенням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A01B6-4A91-47A2-A1E4-87F2F3CECD4B}"/>
              </a:ext>
            </a:extLst>
          </p:cNvPr>
          <p:cNvSpPr txBox="1"/>
          <p:nvPr/>
        </p:nvSpPr>
        <p:spPr>
          <a:xfrm>
            <a:off x="323528" y="699641"/>
            <a:ext cx="6699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Особи, уповноважені на виконання функцій держави, </a:t>
            </a:r>
            <a:r>
              <a:rPr lang="uk-UA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 разі надходження пропозиції щодо неправомірної вигоди або подарунка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ЗОБОВ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’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ЯЗАНІ</a:t>
            </a:r>
            <a:r>
              <a:rPr lang="uk-UA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A92BFE-8DB3-4997-B328-E0569C15D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427" y="573492"/>
            <a:ext cx="1456331" cy="14401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3ED522-0476-40D5-BC1A-9CD1D4D62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0640" y="2715581"/>
            <a:ext cx="797269" cy="9281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A350B4-9E4E-43B7-B9C7-32F7D9380BC2}"/>
              </a:ext>
            </a:extLst>
          </p:cNvPr>
          <p:cNvSpPr txBox="1"/>
          <p:nvPr/>
        </p:nvSpPr>
        <p:spPr>
          <a:xfrm>
            <a:off x="2600594" y="311863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за можливості ідентифікувати особу, яка зробила пропозицію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7E9549-6ABD-4810-A8F2-C27036A48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6208"/>
            <a:ext cx="2046119" cy="11525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AE7CFE-64F0-4F82-A563-105CE52336A8}"/>
              </a:ext>
            </a:extLst>
          </p:cNvPr>
          <p:cNvSpPr txBox="1"/>
          <p:nvPr/>
        </p:nvSpPr>
        <p:spPr>
          <a:xfrm>
            <a:off x="2369647" y="425777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залучити свідків, якщо це можливо, у тому числі з числа співробітників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0B38F4-E907-4057-BDEE-E3B73E175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630" y="2161240"/>
            <a:ext cx="956739" cy="8762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BBE096-F995-4098-BE3D-7139E485EEF2}"/>
              </a:ext>
            </a:extLst>
          </p:cNvPr>
          <p:cNvSpPr txBox="1"/>
          <p:nvPr/>
        </p:nvSpPr>
        <p:spPr>
          <a:xfrm>
            <a:off x="5195281" y="243863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відмовитись від пропозиції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0C4546-9163-4F63-A04F-7AFF78F55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70" y="5169092"/>
            <a:ext cx="1402270" cy="11029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29E992-3CA0-4585-89AB-390A192D9832}"/>
              </a:ext>
            </a:extLst>
          </p:cNvPr>
          <p:cNvSpPr txBox="1"/>
          <p:nvPr/>
        </p:nvSpPr>
        <p:spPr>
          <a:xfrm>
            <a:off x="1740640" y="5133169"/>
            <a:ext cx="7064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письмово повідомити про пропозицію безпосереднього керівника (за наявності) або керівника відповідного органу, підприємства, установи, організації, спеціально уповноважених </a:t>
            </a:r>
            <a:r>
              <a:rPr lang="uk-UA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суб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’</a:t>
            </a:r>
            <a:r>
              <a:rPr lang="uk-UA" dirty="0" err="1">
                <a:solidFill>
                  <a:srgbClr val="002060"/>
                </a:solidFill>
                <a:latin typeface="Arial Narrow" panose="020B0606020202030204" pitchFamily="34" charset="0"/>
              </a:rPr>
              <a:t>єктів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 у сфері протидії корупції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CDC18E-097D-46AB-9283-11DEAC1BE5D9}"/>
              </a:ext>
            </a:extLst>
          </p:cNvPr>
          <p:cNvSpPr txBox="1"/>
          <p:nvPr/>
        </p:nvSpPr>
        <p:spPr>
          <a:xfrm>
            <a:off x="2537909" y="6287972"/>
            <a:ext cx="467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Стаття 24 Закону України «Про запобігання корупції»</a:t>
            </a:r>
          </a:p>
        </p:txBody>
      </p:sp>
    </p:spTree>
    <p:extLst>
      <p:ext uri="{BB962C8B-B14F-4D97-AF65-F5344CB8AC3E}">
        <p14:creationId xmlns:p14="http://schemas.microsoft.com/office/powerpoint/2010/main" val="43556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C9CCC-C5F8-48C6-B842-911752A7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92"/>
            <a:ext cx="9144000" cy="6857999"/>
          </a:xfrm>
          <a:prstGeom prst="rect">
            <a:avLst/>
          </a:prstGeom>
          <a:gradFill flip="none" rotWithShape="1">
            <a:gsLst>
              <a:gs pos="80750">
                <a:srgbClr val="FFFF00"/>
              </a:gs>
              <a:gs pos="78500">
                <a:srgbClr val="9FBDE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F36C1A-40F0-443B-9FB9-0491BAD6A3DE}"/>
              </a:ext>
            </a:extLst>
          </p:cNvPr>
          <p:cNvSpPr txBox="1">
            <a:spLocks/>
          </p:cNvSpPr>
          <p:nvPr/>
        </p:nvSpPr>
        <p:spPr>
          <a:xfrm>
            <a:off x="5786696" y="1628800"/>
            <a:ext cx="31626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Хвиля 1">
            <a:extLst>
              <a:ext uri="{FF2B5EF4-FFF2-40B4-BE49-F238E27FC236}">
                <a16:creationId xmlns:a16="http://schemas.microsoft.com/office/drawing/2014/main" id="{A85966D9-7E72-4764-BCEF-0D19D570A539}"/>
              </a:ext>
            </a:extLst>
          </p:cNvPr>
          <p:cNvSpPr/>
          <p:nvPr/>
        </p:nvSpPr>
        <p:spPr>
          <a:xfrm flipH="1">
            <a:off x="1907704" y="692696"/>
            <a:ext cx="2612266" cy="936104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Сумісництво</a:t>
            </a:r>
          </a:p>
        </p:txBody>
      </p:sp>
      <p:sp>
        <p:nvSpPr>
          <p:cNvPr id="12" name="Хвиля 11">
            <a:extLst>
              <a:ext uri="{FF2B5EF4-FFF2-40B4-BE49-F238E27FC236}">
                <a16:creationId xmlns:a16="http://schemas.microsoft.com/office/drawing/2014/main" id="{7C4EDB7F-C8A9-4537-9088-697EB49D4D97}"/>
              </a:ext>
            </a:extLst>
          </p:cNvPr>
          <p:cNvSpPr/>
          <p:nvPr/>
        </p:nvSpPr>
        <p:spPr>
          <a:xfrm>
            <a:off x="4546738" y="692696"/>
            <a:ext cx="2674108" cy="93610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Суміщення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9D37EE4-59F7-4A72-AE6C-6CD5E1908554}"/>
              </a:ext>
            </a:extLst>
          </p:cNvPr>
          <p:cNvSpPr/>
          <p:nvPr/>
        </p:nvSpPr>
        <p:spPr>
          <a:xfrm>
            <a:off x="251520" y="1844824"/>
            <a:ext cx="4268450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виконання працівником, крім своєї основної, іншої регулярної оплачуваної роботи на умовах трудового договору </a:t>
            </a:r>
            <a:b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 вільний від основної роботи час</a:t>
            </a: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b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тому ж або іншому підприємстві</a:t>
            </a: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  <a:b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в установі, організації або у громадянина за </a:t>
            </a:r>
            <a:r>
              <a:rPr lang="uk-UA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наймом</a:t>
            </a:r>
            <a:endParaRPr lang="uk-UA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0CABC48-0913-4DE8-BC7D-98E875DAFDF5}"/>
              </a:ext>
            </a:extLst>
          </p:cNvPr>
          <p:cNvSpPr/>
          <p:nvPr/>
        </p:nvSpPr>
        <p:spPr>
          <a:xfrm>
            <a:off x="4646063" y="2060848"/>
            <a:ext cx="4169764" cy="17275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виконання працівником поряд зі своєю основною роботою, обумовленою трудовим договором, додаткової роботи за іншою професією, посадою </a:t>
            </a:r>
            <a:r>
              <a:rPr lang="uk-UA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без звільнення від своєї основної роботи</a:t>
            </a:r>
            <a:endParaRPr lang="uk-UA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B0DC5CB-8428-40FE-B322-F05D68AA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50" y="4509120"/>
            <a:ext cx="4224389" cy="20162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357188" algn="just" eaLnBrk="1" hangingPunct="1">
              <a:buNone/>
            </a:pPr>
            <a:r>
              <a:rPr lang="uk-UA" alt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Робочий час не може перевищувати </a:t>
            </a:r>
            <a:br>
              <a:rPr lang="uk-UA" alt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alt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4 години на день </a:t>
            </a:r>
            <a:r>
              <a:rPr lang="uk-UA" alt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і повного робочого дня у вихідний день. </a:t>
            </a:r>
          </a:p>
          <a:p>
            <a:pPr marL="0" indent="357188" algn="just" eaLnBrk="1" hangingPunct="1">
              <a:buNone/>
            </a:pPr>
            <a:r>
              <a:rPr lang="uk-UA" alt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Загальна тривалість роботи за сумісництвом протягом місяця не повинна перевищувати половини місячної норми робочого часу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053BE5E2-29D1-41FC-A3E3-7BAAA9DFE6CB}"/>
              </a:ext>
            </a:extLst>
          </p:cNvPr>
          <p:cNvSpPr/>
          <p:nvPr/>
        </p:nvSpPr>
        <p:spPr>
          <a:xfrm>
            <a:off x="4646063" y="4687123"/>
            <a:ext cx="414175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 algn="just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У разі суміщення посад працівник </a:t>
            </a:r>
            <a:r>
              <a:rPr lang="uk-UA" b="1" dirty="0">
                <a:solidFill>
                  <a:srgbClr val="002060"/>
                </a:solidFill>
                <a:latin typeface="Arial Narrow" panose="020B0606020202030204" pitchFamily="34" charset="0"/>
              </a:rPr>
              <a:t>виконує роботу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 за </a:t>
            </a:r>
            <a:r>
              <a:rPr lang="uk-UA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суміщуваною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 посадою </a:t>
            </a:r>
            <a:r>
              <a:rPr lang="uk-UA" b="1" dirty="0">
                <a:solidFill>
                  <a:srgbClr val="002060"/>
                </a:solidFill>
                <a:latin typeface="Arial Narrow" panose="020B0606020202030204" pitchFamily="34" charset="0"/>
              </a:rPr>
              <a:t>одночасно з основною  роботою. </a:t>
            </a:r>
          </a:p>
          <a:p>
            <a:pPr indent="179388" algn="just"/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Графік відпрацювання робочого часу не складається</a:t>
            </a:r>
          </a:p>
        </p:txBody>
      </p:sp>
    </p:spTree>
    <p:extLst>
      <p:ext uri="{BB962C8B-B14F-4D97-AF65-F5344CB8AC3E}">
        <p14:creationId xmlns:p14="http://schemas.microsoft.com/office/powerpoint/2010/main" val="34212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16273</TotalTime>
  <Words>2068</Words>
  <Application>Microsoft Office PowerPoint</Application>
  <PresentationFormat>Екран (4:3)</PresentationFormat>
  <Paragraphs>131</Paragraphs>
  <Slides>17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Поняття «дискреційні повноваження»</vt:lpstr>
      <vt:lpstr>Поняття «дискреційні повноваження»</vt:lpstr>
      <vt:lpstr>Поняття «дискреційні повноваження»</vt:lpstr>
      <vt:lpstr>Поняття «дискреційні повноваження»</vt:lpstr>
      <vt:lpstr>Презентація PowerPoint</vt:lpstr>
      <vt:lpstr>Презентація PowerPoint</vt:lpstr>
      <vt:lpstr>Поняття «дискреційні повноваження»</vt:lpstr>
      <vt:lpstr>Поняття «дискреційні повноваження»</vt:lpstr>
      <vt:lpstr>Поняття «дискреційні повноваження»</vt:lpstr>
      <vt:lpstr>Поняття «дискреційні повноваження»</vt:lpstr>
      <vt:lpstr>Поняття «дискреційні повноваження»</vt:lpstr>
      <vt:lpstr>Презентація PowerPoint</vt:lpstr>
      <vt:lpstr>Поняття «дискреційні повноваження»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Степанов</dc:creator>
  <cp:lastModifiedBy>Александровна Оксана</cp:lastModifiedBy>
  <cp:revision>699</cp:revision>
  <cp:lastPrinted>2019-11-06T08:20:54Z</cp:lastPrinted>
  <dcterms:created xsi:type="dcterms:W3CDTF">2016-07-12T09:38:26Z</dcterms:created>
  <dcterms:modified xsi:type="dcterms:W3CDTF">2023-11-02T10:07:12Z</dcterms:modified>
</cp:coreProperties>
</file>