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306" r:id="rId2"/>
    <p:sldId id="353" r:id="rId3"/>
    <p:sldId id="358" r:id="rId4"/>
    <p:sldId id="349" r:id="rId5"/>
    <p:sldId id="354" r:id="rId6"/>
    <p:sldId id="350" r:id="rId7"/>
    <p:sldId id="359" r:id="rId8"/>
    <p:sldId id="355" r:id="rId9"/>
    <p:sldId id="356" r:id="rId10"/>
    <p:sldId id="352" r:id="rId11"/>
    <p:sldId id="357" r:id="rId12"/>
    <p:sldId id="348" r:id="rId13"/>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initials="K" lastIdx="2" clrIdx="0">
    <p:extLst>
      <p:ext uri="{19B8F6BF-5375-455C-9EA6-DF929625EA0E}">
        <p15:presenceInfo xmlns:p15="http://schemas.microsoft.com/office/powerpoint/2012/main" userId="Kate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5E"/>
    <a:srgbClr val="199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7284" autoAdjust="0"/>
  </p:normalViewPr>
  <p:slideViewPr>
    <p:cSldViewPr>
      <p:cViewPr varScale="1">
        <p:scale>
          <a:sx n="110" d="100"/>
          <a:sy n="110" d="100"/>
        </p:scale>
        <p:origin x="1392" y="114"/>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276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71F859C4-E76A-4BD8-ABDD-6A846A753192}" type="datetimeFigureOut">
              <a:rPr lang="uk-UA" smtClean="0"/>
              <a:t>29.08.2023</a:t>
            </a:fld>
            <a:endParaRPr lang="uk-UA"/>
          </a:p>
        </p:txBody>
      </p:sp>
      <p:sp>
        <p:nvSpPr>
          <p:cNvPr id="4" name="Місце для зображення 3"/>
          <p:cNvSpPr>
            <a:spLocks noGrp="1" noRot="1" noChangeAspect="1"/>
          </p:cNvSpPr>
          <p:nvPr>
            <p:ph type="sldImg" idx="2"/>
          </p:nvPr>
        </p:nvSpPr>
        <p:spPr>
          <a:xfrm>
            <a:off x="1143000" y="1243013"/>
            <a:ext cx="4475163" cy="3355975"/>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DADE3B45-6B7E-426E-9CD5-6AD06EC540F1}" type="slidenum">
              <a:rPr lang="uk-UA" smtClean="0"/>
              <a:t>‹№›</a:t>
            </a:fld>
            <a:endParaRPr lang="uk-UA"/>
          </a:p>
        </p:txBody>
      </p:sp>
    </p:spTree>
    <p:extLst>
      <p:ext uri="{BB962C8B-B14F-4D97-AF65-F5344CB8AC3E}">
        <p14:creationId xmlns:p14="http://schemas.microsoft.com/office/powerpoint/2010/main" val="253562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2909C4CC-2441-4F41-8157-B3A4FD349B9F}" type="slidenum">
              <a:rPr lang="uk-UA" smtClean="0"/>
              <a:t>12</a:t>
            </a:fld>
            <a:endParaRPr lang="uk-UA"/>
          </a:p>
        </p:txBody>
      </p:sp>
    </p:spTree>
    <p:extLst>
      <p:ext uri="{BB962C8B-B14F-4D97-AF65-F5344CB8AC3E}">
        <p14:creationId xmlns:p14="http://schemas.microsoft.com/office/powerpoint/2010/main" val="385852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29.08.2023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zakon.rada.gov.ua/rada/show/1700-18#n416"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zakon.rada.gov.ua/laws/show/3855-12"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zakon.rada.gov.ua/laws/show/2939-17" TargetMode="External"/><Relationship Id="rId5" Type="http://schemas.openxmlformats.org/officeDocument/2006/relationships/hyperlink" Target="https://zakon.rada.gov.ua/laws/show/2297-17" TargetMode="External"/><Relationship Id="rId4" Type="http://schemas.openxmlformats.org/officeDocument/2006/relationships/hyperlink" Target="https://zakon.rada.gov.ua/laws/show/2657-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0" y="-26892"/>
            <a:ext cx="9144000" cy="6857999"/>
          </a:xfrm>
          <a:prstGeom prst="rect">
            <a:avLst/>
          </a:prstGeom>
          <a:gradFill flip="none" rotWithShape="1">
            <a:gsLst>
              <a:gs pos="80750">
                <a:srgbClr val="FFFF00"/>
              </a:gs>
              <a:gs pos="78500">
                <a:srgbClr val="9FBDE2"/>
              </a:gs>
              <a:gs pos="74000">
                <a:schemeClr val="tx2">
                  <a:lumMod val="40000"/>
                  <a:lumOff val="60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pic>
        <p:nvPicPr>
          <p:cNvPr id="9" name="Рисунок 8">
            <a:extLst>
              <a:ext uri="{FF2B5EF4-FFF2-40B4-BE49-F238E27FC236}">
                <a16:creationId xmlns:a16="http://schemas.microsoft.com/office/drawing/2014/main" id="{FAAA0EA8-B14A-428F-AD95-DB8161D73193}"/>
              </a:ext>
            </a:extLst>
          </p:cNvPr>
          <p:cNvPicPr>
            <a:picLocks noChangeAspect="1"/>
          </p:cNvPicPr>
          <p:nvPr/>
        </p:nvPicPr>
        <p:blipFill>
          <a:blip r:embed="rId3"/>
          <a:stretch>
            <a:fillRect/>
          </a:stretch>
        </p:blipFill>
        <p:spPr>
          <a:xfrm flipH="1">
            <a:off x="766317" y="3261803"/>
            <a:ext cx="3744416" cy="2946665"/>
          </a:xfrm>
          <a:prstGeom prst="rect">
            <a:avLst/>
          </a:prstGeom>
        </p:spPr>
      </p:pic>
      <p:sp>
        <p:nvSpPr>
          <p:cNvPr id="13" name="Прямокутник 12">
            <a:extLst>
              <a:ext uri="{FF2B5EF4-FFF2-40B4-BE49-F238E27FC236}">
                <a16:creationId xmlns:a16="http://schemas.microsoft.com/office/drawing/2014/main" id="{F8298B22-F750-4A97-B346-4954FFC727BD}"/>
              </a:ext>
            </a:extLst>
          </p:cNvPr>
          <p:cNvSpPr/>
          <p:nvPr/>
        </p:nvSpPr>
        <p:spPr>
          <a:xfrm>
            <a:off x="467544" y="1137808"/>
            <a:ext cx="8349596" cy="1569660"/>
          </a:xfrm>
          <a:prstGeom prst="rect">
            <a:avLst/>
          </a:prstGeom>
        </p:spPr>
        <p:txBody>
          <a:bodyPr wrap="square">
            <a:spAutoFit/>
          </a:bodyPr>
          <a:lstStyle/>
          <a:p>
            <a:pPr algn="ctr"/>
            <a:r>
              <a:rPr lang="ru-RU" sz="3200" b="1" dirty="0">
                <a:solidFill>
                  <a:srgbClr val="00206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ЕТИЧНІ СТАНДАРТИ ПОВЕДІНКИ ОСІБ, УПОВНОВАЖЕНИХ НА ВИКОНАННЯ </a:t>
            </a:r>
          </a:p>
          <a:p>
            <a:pPr algn="ctr"/>
            <a:r>
              <a:rPr lang="ru-RU" sz="3200" b="1" dirty="0">
                <a:solidFill>
                  <a:srgbClr val="00206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ФУНКЦІЙ ДЕРЖАВИ</a:t>
            </a:r>
          </a:p>
        </p:txBody>
      </p:sp>
    </p:spTree>
    <p:extLst>
      <p:ext uri="{BB962C8B-B14F-4D97-AF65-F5344CB8AC3E}">
        <p14:creationId xmlns:p14="http://schemas.microsoft.com/office/powerpoint/2010/main" val="102207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1" y="-32014"/>
            <a:ext cx="9144000" cy="6857999"/>
          </a:xfrm>
          <a:prstGeom prst="rect">
            <a:avLst/>
          </a:prstGeom>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2" name="Прямокутник 1">
            <a:extLst>
              <a:ext uri="{FF2B5EF4-FFF2-40B4-BE49-F238E27FC236}">
                <a16:creationId xmlns:a16="http://schemas.microsoft.com/office/drawing/2014/main" id="{DC5F6116-AC66-4975-8BB7-5C39D0B6F496}"/>
              </a:ext>
            </a:extLst>
          </p:cNvPr>
          <p:cNvSpPr/>
          <p:nvPr/>
        </p:nvSpPr>
        <p:spPr>
          <a:xfrm>
            <a:off x="2327605" y="2607213"/>
            <a:ext cx="6596841" cy="1323439"/>
          </a:xfrm>
          <a:prstGeom prst="rect">
            <a:avLst/>
          </a:prstGeom>
        </p:spPr>
        <p:txBody>
          <a:bodyPr wrap="square">
            <a:spAutoFit/>
          </a:bodyPr>
          <a:lstStyle/>
          <a:p>
            <a:pPr indent="357188" algn="just"/>
            <a:r>
              <a:rPr lang="uk-UA" sz="2000" dirty="0">
                <a:solidFill>
                  <a:srgbClr val="182C5E"/>
                </a:solidFill>
                <a:latin typeface="Arial Narrow" panose="020B0606020202030204" pitchFamily="34" charset="0"/>
                <a:cs typeface="Arial" panose="020B0604020202020204" pitchFamily="34" charset="0"/>
              </a:rPr>
              <a:t>Державні службовці повинні постійно поліпшувати свої уміння, знання і навички відповідно до функцій та завдань займаної посади, підвищувати свій професійний та культурний рівень, удосконалювати організацію службової діяльності.</a:t>
            </a:r>
          </a:p>
        </p:txBody>
      </p:sp>
      <p:pic>
        <p:nvPicPr>
          <p:cNvPr id="5" name="Рисунок 4">
            <a:extLst>
              <a:ext uri="{FF2B5EF4-FFF2-40B4-BE49-F238E27FC236}">
                <a16:creationId xmlns:a16="http://schemas.microsoft.com/office/drawing/2014/main" id="{17C33E0C-F406-487F-AC03-16D428C56678}"/>
              </a:ext>
            </a:extLst>
          </p:cNvPr>
          <p:cNvPicPr>
            <a:picLocks noChangeAspect="1"/>
          </p:cNvPicPr>
          <p:nvPr/>
        </p:nvPicPr>
        <p:blipFill>
          <a:blip r:embed="rId3"/>
          <a:stretch>
            <a:fillRect/>
          </a:stretch>
        </p:blipFill>
        <p:spPr>
          <a:xfrm>
            <a:off x="278668" y="2411572"/>
            <a:ext cx="2073859" cy="1631217"/>
          </a:xfrm>
          <a:prstGeom prst="rect">
            <a:avLst/>
          </a:prstGeom>
        </p:spPr>
      </p:pic>
      <p:sp>
        <p:nvSpPr>
          <p:cNvPr id="3" name="Прямокутник 2">
            <a:extLst>
              <a:ext uri="{FF2B5EF4-FFF2-40B4-BE49-F238E27FC236}">
                <a16:creationId xmlns:a16="http://schemas.microsoft.com/office/drawing/2014/main" id="{CE9E089C-E387-435E-B5C7-B63B45A1C170}"/>
              </a:ext>
            </a:extLst>
          </p:cNvPr>
          <p:cNvSpPr/>
          <p:nvPr/>
        </p:nvSpPr>
        <p:spPr>
          <a:xfrm>
            <a:off x="683568" y="4446428"/>
            <a:ext cx="4416964" cy="1015663"/>
          </a:xfrm>
          <a:prstGeom prst="rect">
            <a:avLst/>
          </a:prstGeom>
        </p:spPr>
        <p:txBody>
          <a:bodyPr wrap="square">
            <a:spAutoFit/>
          </a:bodyPr>
          <a:lstStyle/>
          <a:p>
            <a:pPr indent="357188" algn="just"/>
            <a:r>
              <a:rPr lang="uk-UA" sz="2000" dirty="0">
                <a:solidFill>
                  <a:srgbClr val="182C5E"/>
                </a:solidFill>
                <a:latin typeface="Arial Narrow" panose="020B0606020202030204" pitchFamily="34" charset="0"/>
                <a:cs typeface="Arial" panose="020B0604020202020204" pitchFamily="34" charset="0"/>
              </a:rPr>
              <a:t>Одяг державних службовців повинен бути офіційно-ділового стилю і відповідати загальноприйнятим вимогам пристойності.</a:t>
            </a:r>
          </a:p>
        </p:txBody>
      </p:sp>
      <p:pic>
        <p:nvPicPr>
          <p:cNvPr id="1026" name="Picture 2" descr="Пов’язане зображення">
            <a:extLst>
              <a:ext uri="{FF2B5EF4-FFF2-40B4-BE49-F238E27FC236}">
                <a16:creationId xmlns:a16="http://schemas.microsoft.com/office/drawing/2014/main" id="{8F2578F3-3DF0-4942-8659-B9F63F7FD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382749"/>
            <a:ext cx="2232248" cy="138655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кутник 6">
            <a:extLst>
              <a:ext uri="{FF2B5EF4-FFF2-40B4-BE49-F238E27FC236}">
                <a16:creationId xmlns:a16="http://schemas.microsoft.com/office/drawing/2014/main" id="{2761DE30-CD23-48AE-AEA3-B7D53180F193}"/>
              </a:ext>
            </a:extLst>
          </p:cNvPr>
          <p:cNvSpPr/>
          <p:nvPr/>
        </p:nvSpPr>
        <p:spPr>
          <a:xfrm>
            <a:off x="1403648" y="6050231"/>
            <a:ext cx="7006230" cy="400110"/>
          </a:xfrm>
          <a:prstGeom prst="rect">
            <a:avLst/>
          </a:prstGeom>
        </p:spPr>
        <p:txBody>
          <a:bodyPr wrap="square">
            <a:spAutoFit/>
          </a:bodyPr>
          <a:lstStyle/>
          <a:p>
            <a:pPr indent="357188" algn="just"/>
            <a:r>
              <a:rPr lang="ru-RU" sz="2000" dirty="0" err="1">
                <a:solidFill>
                  <a:srgbClr val="182C5E"/>
                </a:solidFill>
                <a:latin typeface="Arial Narrow" panose="020B0606020202030204" pitchFamily="34" charset="0"/>
                <a:cs typeface="Arial" panose="020B0604020202020204" pitchFamily="34" charset="0"/>
              </a:rPr>
              <a:t>Державні</a:t>
            </a:r>
            <a:r>
              <a:rPr lang="ru-RU" sz="2000" dirty="0">
                <a:solidFill>
                  <a:srgbClr val="182C5E"/>
                </a:solidFill>
                <a:latin typeface="Arial Narrow" panose="020B0606020202030204" pitchFamily="34" charset="0"/>
                <a:cs typeface="Arial" panose="020B0604020202020204" pitchFamily="34" charset="0"/>
              </a:rPr>
              <a:t> </a:t>
            </a:r>
            <a:r>
              <a:rPr lang="ru-RU" sz="2000" dirty="0" err="1">
                <a:solidFill>
                  <a:srgbClr val="182C5E"/>
                </a:solidFill>
                <a:latin typeface="Arial Narrow" panose="020B0606020202030204" pitchFamily="34" charset="0"/>
                <a:cs typeface="Arial" panose="020B0604020202020204" pitchFamily="34" charset="0"/>
              </a:rPr>
              <a:t>службовці</a:t>
            </a:r>
            <a:r>
              <a:rPr lang="ru-RU" sz="2000" dirty="0">
                <a:solidFill>
                  <a:srgbClr val="182C5E"/>
                </a:solidFill>
                <a:latin typeface="Arial Narrow" panose="020B0606020202030204" pitchFamily="34" charset="0"/>
                <a:cs typeface="Arial" panose="020B0604020202020204" pitchFamily="34" charset="0"/>
              </a:rPr>
              <a:t> </a:t>
            </a:r>
            <a:r>
              <a:rPr lang="ru-RU" sz="2000" dirty="0" err="1">
                <a:solidFill>
                  <a:srgbClr val="182C5E"/>
                </a:solidFill>
                <a:latin typeface="Arial Narrow" panose="020B0606020202030204" pitchFamily="34" charset="0"/>
                <a:cs typeface="Arial" panose="020B0604020202020204" pitchFamily="34" charset="0"/>
              </a:rPr>
              <a:t>повинні</a:t>
            </a:r>
            <a:r>
              <a:rPr lang="ru-RU" sz="2000" dirty="0">
                <a:solidFill>
                  <a:srgbClr val="182C5E"/>
                </a:solidFill>
                <a:latin typeface="Arial Narrow" panose="020B0606020202030204" pitchFamily="34" charset="0"/>
                <a:cs typeface="Arial" panose="020B0604020202020204" pitchFamily="34" charset="0"/>
              </a:rPr>
              <a:t> </a:t>
            </a:r>
            <a:r>
              <a:rPr lang="ru-RU" sz="2000" dirty="0" err="1">
                <a:solidFill>
                  <a:srgbClr val="182C5E"/>
                </a:solidFill>
                <a:latin typeface="Arial Narrow" panose="020B0606020202030204" pitchFamily="34" charset="0"/>
                <a:cs typeface="Arial" panose="020B0604020202020204" pitchFamily="34" charset="0"/>
              </a:rPr>
              <a:t>поважати</a:t>
            </a:r>
            <a:r>
              <a:rPr lang="ru-RU" sz="2000" dirty="0">
                <a:solidFill>
                  <a:srgbClr val="182C5E"/>
                </a:solidFill>
                <a:latin typeface="Arial Narrow" panose="020B0606020202030204" pitchFamily="34" charset="0"/>
                <a:cs typeface="Arial" panose="020B0604020202020204" pitchFamily="34" charset="0"/>
              </a:rPr>
              <a:t> </a:t>
            </a:r>
            <a:r>
              <a:rPr lang="ru-RU" sz="2000" dirty="0" err="1">
                <a:solidFill>
                  <a:srgbClr val="182C5E"/>
                </a:solidFill>
                <a:latin typeface="Arial Narrow" panose="020B0606020202030204" pitchFamily="34" charset="0"/>
                <a:cs typeface="Arial" panose="020B0604020202020204" pitchFamily="34" charset="0"/>
              </a:rPr>
              <a:t>приватне</a:t>
            </a:r>
            <a:r>
              <a:rPr lang="ru-RU" sz="2000" dirty="0">
                <a:solidFill>
                  <a:srgbClr val="182C5E"/>
                </a:solidFill>
                <a:latin typeface="Arial Narrow" panose="020B0606020202030204" pitchFamily="34" charset="0"/>
                <a:cs typeface="Arial" panose="020B0604020202020204" pitchFamily="34" charset="0"/>
              </a:rPr>
              <a:t> </a:t>
            </a:r>
            <a:r>
              <a:rPr lang="ru-RU" sz="2000" dirty="0" err="1">
                <a:solidFill>
                  <a:srgbClr val="182C5E"/>
                </a:solidFill>
                <a:latin typeface="Arial Narrow" panose="020B0606020202030204" pitchFamily="34" charset="0"/>
                <a:cs typeface="Arial" panose="020B0604020202020204" pitchFamily="34" charset="0"/>
              </a:rPr>
              <a:t>життя</a:t>
            </a:r>
            <a:r>
              <a:rPr lang="ru-RU" sz="2000" dirty="0">
                <a:solidFill>
                  <a:srgbClr val="182C5E"/>
                </a:solidFill>
                <a:latin typeface="Arial Narrow" panose="020B0606020202030204" pitchFamily="34" charset="0"/>
                <a:cs typeface="Arial" panose="020B0604020202020204" pitchFamily="34" charset="0"/>
              </a:rPr>
              <a:t> </a:t>
            </a:r>
            <a:r>
              <a:rPr lang="ru-RU" sz="2000" dirty="0" err="1">
                <a:solidFill>
                  <a:srgbClr val="182C5E"/>
                </a:solidFill>
                <a:latin typeface="Arial Narrow" panose="020B0606020202030204" pitchFamily="34" charset="0"/>
                <a:cs typeface="Arial" panose="020B0604020202020204" pitchFamily="34" charset="0"/>
              </a:rPr>
              <a:t>інших</a:t>
            </a:r>
            <a:r>
              <a:rPr lang="ru-RU" sz="2000" dirty="0">
                <a:solidFill>
                  <a:srgbClr val="182C5E"/>
                </a:solidFill>
                <a:latin typeface="Arial Narrow" panose="020B0606020202030204" pitchFamily="34" charset="0"/>
                <a:cs typeface="Arial" panose="020B0604020202020204" pitchFamily="34" charset="0"/>
              </a:rPr>
              <a:t> </a:t>
            </a:r>
            <a:r>
              <a:rPr lang="ru-RU" sz="2000" dirty="0" err="1">
                <a:solidFill>
                  <a:srgbClr val="182C5E"/>
                </a:solidFill>
                <a:latin typeface="Arial Narrow" panose="020B0606020202030204" pitchFamily="34" charset="0"/>
                <a:cs typeface="Arial" panose="020B0604020202020204" pitchFamily="34" charset="0"/>
              </a:rPr>
              <a:t>осіб</a:t>
            </a:r>
            <a:r>
              <a:rPr lang="ru-RU" sz="2000" dirty="0">
                <a:solidFill>
                  <a:srgbClr val="182C5E"/>
                </a:solidFill>
                <a:latin typeface="Arial Narrow" panose="020B0606020202030204" pitchFamily="34" charset="0"/>
                <a:cs typeface="Arial" panose="020B0604020202020204" pitchFamily="34" charset="0"/>
              </a:rPr>
              <a:t>.</a:t>
            </a:r>
            <a:endParaRPr lang="uk-UA" sz="2000" dirty="0">
              <a:solidFill>
                <a:srgbClr val="182C5E"/>
              </a:solidFill>
              <a:latin typeface="Arial Narrow" panose="020B0606020202030204" pitchFamily="34" charset="0"/>
              <a:cs typeface="Arial" panose="020B0604020202020204" pitchFamily="34" charset="0"/>
            </a:endParaRPr>
          </a:p>
        </p:txBody>
      </p:sp>
      <p:pic>
        <p:nvPicPr>
          <p:cNvPr id="1028" name="Picture 4" descr="Результат пошуку зображень за запитом &quot;приватне життя&quot;">
            <a:extLst>
              <a:ext uri="{FF2B5EF4-FFF2-40B4-BE49-F238E27FC236}">
                <a16:creationId xmlns:a16="http://schemas.microsoft.com/office/drawing/2014/main" id="{8AD1CCD9-41F5-4723-B5C5-67E21EB08B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672882"/>
            <a:ext cx="1209460" cy="801924"/>
          </a:xfrm>
          <a:prstGeom prst="rect">
            <a:avLst/>
          </a:prstGeom>
          <a:extLst>
            <a:ext uri="{909E8E84-426E-40DD-AFC4-6F175D3DCCD1}">
              <a14:hiddenFill xmlns:a14="http://schemas.microsoft.com/office/drawing/2010/main">
                <a:solidFill>
                  <a:srgbClr val="FFFFFF"/>
                </a:solidFill>
              </a14:hiddenFill>
            </a:ext>
          </a:extLst>
        </p:spPr>
      </p:pic>
      <p:sp>
        <p:nvSpPr>
          <p:cNvPr id="8" name="Прямокутник 7">
            <a:extLst>
              <a:ext uri="{FF2B5EF4-FFF2-40B4-BE49-F238E27FC236}">
                <a16:creationId xmlns:a16="http://schemas.microsoft.com/office/drawing/2014/main" id="{CC110239-C7D4-4CED-9F0B-EDA7F4877D5D}"/>
              </a:ext>
            </a:extLst>
          </p:cNvPr>
          <p:cNvSpPr/>
          <p:nvPr/>
        </p:nvSpPr>
        <p:spPr>
          <a:xfrm>
            <a:off x="278668" y="831678"/>
            <a:ext cx="6358700" cy="1323439"/>
          </a:xfrm>
          <a:prstGeom prst="rect">
            <a:avLst/>
          </a:prstGeom>
        </p:spPr>
        <p:txBody>
          <a:bodyPr wrap="square">
            <a:spAutoFit/>
          </a:bodyPr>
          <a:lstStyle/>
          <a:p>
            <a:pPr indent="357188" algn="just"/>
            <a:r>
              <a:rPr lang="uk-UA" sz="2000" dirty="0">
                <a:solidFill>
                  <a:srgbClr val="182C5E"/>
                </a:solidFill>
                <a:latin typeface="Arial Narrow" panose="020B0606020202030204" pitchFamily="34" charset="0"/>
                <a:cs typeface="Arial" panose="020B0604020202020204" pitchFamily="34" charset="0"/>
              </a:rPr>
              <a:t>Державні службовці повинні сумлінно, </a:t>
            </a:r>
            <a:r>
              <a:rPr lang="uk-UA" sz="2000" dirty="0" err="1">
                <a:solidFill>
                  <a:srgbClr val="182C5E"/>
                </a:solidFill>
                <a:latin typeface="Arial Narrow" panose="020B0606020202030204" pitchFamily="34" charset="0"/>
                <a:cs typeface="Arial" panose="020B0604020202020204" pitchFamily="34" charset="0"/>
              </a:rPr>
              <a:t>компетентно</a:t>
            </a:r>
            <a:r>
              <a:rPr lang="uk-UA" sz="2000" dirty="0">
                <a:solidFill>
                  <a:srgbClr val="182C5E"/>
                </a:solidFill>
                <a:latin typeface="Arial Narrow" panose="020B0606020202030204" pitchFamily="34" charset="0"/>
                <a:cs typeface="Arial" panose="020B0604020202020204" pitchFamily="34" charset="0"/>
              </a:rPr>
              <a:t>, </a:t>
            </a:r>
            <a:r>
              <a:rPr lang="uk-UA" sz="2000" dirty="0" err="1">
                <a:solidFill>
                  <a:srgbClr val="182C5E"/>
                </a:solidFill>
                <a:latin typeface="Arial Narrow" panose="020B0606020202030204" pitchFamily="34" charset="0"/>
                <a:cs typeface="Arial" panose="020B0604020202020204" pitchFamily="34" charset="0"/>
              </a:rPr>
              <a:t>результативно</a:t>
            </a:r>
            <a:r>
              <a:rPr lang="uk-UA" sz="2000" dirty="0">
                <a:solidFill>
                  <a:srgbClr val="182C5E"/>
                </a:solidFill>
                <a:latin typeface="Arial Narrow" panose="020B0606020202030204" pitchFamily="34" charset="0"/>
                <a:cs typeface="Arial" panose="020B0604020202020204" pitchFamily="34" charset="0"/>
              </a:rPr>
              <a:t> і </a:t>
            </a:r>
            <a:r>
              <a:rPr lang="uk-UA" sz="2000" dirty="0" err="1">
                <a:solidFill>
                  <a:srgbClr val="182C5E"/>
                </a:solidFill>
                <a:latin typeface="Arial Narrow" panose="020B0606020202030204" pitchFamily="34" charset="0"/>
                <a:cs typeface="Arial" panose="020B0604020202020204" pitchFamily="34" charset="0"/>
              </a:rPr>
              <a:t>відповідально</a:t>
            </a:r>
            <a:r>
              <a:rPr lang="uk-UA" sz="2000" dirty="0">
                <a:solidFill>
                  <a:srgbClr val="182C5E"/>
                </a:solidFill>
                <a:latin typeface="Arial Narrow" panose="020B0606020202030204" pitchFamily="34" charset="0"/>
                <a:cs typeface="Arial" panose="020B0604020202020204" pitchFamily="34" charset="0"/>
              </a:rPr>
              <a:t> виконувати свої посадові обов’язки, проявляти ініціативу, а також не допускати ухилення від прийняття рішень та відповідальності за свої дії та рішення.</a:t>
            </a:r>
          </a:p>
        </p:txBody>
      </p:sp>
      <p:pic>
        <p:nvPicPr>
          <p:cNvPr id="1030" name="Picture 6" descr="Результат пошуку зображень за запитом &quot;виконувати посадові обов`язки&quot;">
            <a:extLst>
              <a:ext uri="{FF2B5EF4-FFF2-40B4-BE49-F238E27FC236}">
                <a16:creationId xmlns:a16="http://schemas.microsoft.com/office/drawing/2014/main" id="{302DBDF0-9F7A-4016-A779-4715368C0C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747701"/>
            <a:ext cx="1982143" cy="142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4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18978" y="-3774"/>
            <a:ext cx="9144000" cy="6857999"/>
          </a:xfrm>
          <a:prstGeom prst="rect">
            <a:avLst/>
          </a:prstGeom>
          <a:gradFill flip="none" rotWithShape="1">
            <a:gsLst>
              <a:gs pos="80750">
                <a:srgbClr val="FFFF00"/>
              </a:gs>
              <a:gs pos="78500">
                <a:srgbClr val="9FBDE2"/>
              </a:gs>
              <a:gs pos="74000">
                <a:schemeClr val="tx2">
                  <a:lumMod val="40000"/>
                  <a:lumOff val="60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6" name="Прямокутник 5">
            <a:extLst>
              <a:ext uri="{FF2B5EF4-FFF2-40B4-BE49-F238E27FC236}">
                <a16:creationId xmlns:a16="http://schemas.microsoft.com/office/drawing/2014/main" id="{11A80421-C9F6-4BC4-8D5A-DF859BB74473}"/>
              </a:ext>
            </a:extLst>
          </p:cNvPr>
          <p:cNvSpPr/>
          <p:nvPr/>
        </p:nvSpPr>
        <p:spPr>
          <a:xfrm>
            <a:off x="3032134" y="1628800"/>
            <a:ext cx="5788338" cy="178510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357188" algn="just"/>
            <a:r>
              <a:rPr lang="uk-UA" sz="2200" b="1" dirty="0">
                <a:solidFill>
                  <a:srgbClr val="FF0000"/>
                </a:solidFill>
                <a:latin typeface="Arial Narrow" panose="020B0606020202030204" pitchFamily="34" charset="0"/>
                <a:cs typeface="Arial" panose="020B0604020202020204" pitchFamily="34" charset="0"/>
              </a:rPr>
              <a:t>Державні службовці зобов’язані з повагою ставитися до державних символів України, використовувати державну мову </a:t>
            </a:r>
            <a:r>
              <a:rPr lang="uk-UA" sz="2200" dirty="0">
                <a:solidFill>
                  <a:srgbClr val="182C5E"/>
                </a:solidFill>
                <a:latin typeface="Arial Narrow" panose="020B0606020202030204" pitchFamily="34" charset="0"/>
                <a:cs typeface="Arial" panose="020B0604020202020204" pitchFamily="34" charset="0"/>
              </a:rPr>
              <a:t>під час виконання своїх посадових обов’язків, не допускати дискримінації державної мови.</a:t>
            </a:r>
          </a:p>
        </p:txBody>
      </p:sp>
      <p:pic>
        <p:nvPicPr>
          <p:cNvPr id="2" name="Рисунок 1">
            <a:extLst>
              <a:ext uri="{FF2B5EF4-FFF2-40B4-BE49-F238E27FC236}">
                <a16:creationId xmlns:a16="http://schemas.microsoft.com/office/drawing/2014/main" id="{E83D2519-8C86-48C2-AB55-B367AC34BEAD}"/>
              </a:ext>
            </a:extLst>
          </p:cNvPr>
          <p:cNvPicPr>
            <a:picLocks noChangeAspect="1"/>
          </p:cNvPicPr>
          <p:nvPr/>
        </p:nvPicPr>
        <p:blipFill>
          <a:blip r:embed="rId3"/>
          <a:stretch>
            <a:fillRect/>
          </a:stretch>
        </p:blipFill>
        <p:spPr>
          <a:xfrm>
            <a:off x="580376" y="887110"/>
            <a:ext cx="2202814" cy="3643620"/>
          </a:xfrm>
          <a:prstGeom prst="rect">
            <a:avLst/>
          </a:prstGeom>
        </p:spPr>
      </p:pic>
      <p:sp>
        <p:nvSpPr>
          <p:cNvPr id="5" name="Прямокутник 4">
            <a:extLst>
              <a:ext uri="{FF2B5EF4-FFF2-40B4-BE49-F238E27FC236}">
                <a16:creationId xmlns:a16="http://schemas.microsoft.com/office/drawing/2014/main" id="{59079EA4-0B55-4C24-BDD6-5472003B53EF}"/>
              </a:ext>
            </a:extLst>
          </p:cNvPr>
          <p:cNvSpPr/>
          <p:nvPr/>
        </p:nvSpPr>
        <p:spPr>
          <a:xfrm>
            <a:off x="997877" y="5096729"/>
            <a:ext cx="6019026"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357188" algn="just"/>
            <a:r>
              <a:rPr lang="uk-UA" sz="2200" dirty="0">
                <a:solidFill>
                  <a:srgbClr val="002060"/>
                </a:solidFill>
                <a:latin typeface="Arial Narrow" panose="020B0606020202030204" pitchFamily="34" charset="0"/>
                <a:cs typeface="Arial" panose="020B0604020202020204" pitchFamily="34" charset="0"/>
              </a:rPr>
              <a:t>Державні службовці мають шанувати народні звичаї і національні традиції.</a:t>
            </a:r>
          </a:p>
        </p:txBody>
      </p:sp>
      <p:pic>
        <p:nvPicPr>
          <p:cNvPr id="7" name="Рисунок 6">
            <a:extLst>
              <a:ext uri="{FF2B5EF4-FFF2-40B4-BE49-F238E27FC236}">
                <a16:creationId xmlns:a16="http://schemas.microsoft.com/office/drawing/2014/main" id="{1DD874CB-2706-4C61-AAA3-2981B9158EA8}"/>
              </a:ext>
            </a:extLst>
          </p:cNvPr>
          <p:cNvPicPr>
            <a:picLocks noChangeAspect="1"/>
          </p:cNvPicPr>
          <p:nvPr/>
        </p:nvPicPr>
        <p:blipFill>
          <a:blip r:embed="rId4"/>
          <a:stretch>
            <a:fillRect/>
          </a:stretch>
        </p:blipFill>
        <p:spPr>
          <a:xfrm>
            <a:off x="7294664" y="4669827"/>
            <a:ext cx="1478187" cy="1623243"/>
          </a:xfrm>
          <a:prstGeom prst="rect">
            <a:avLst/>
          </a:prstGeom>
        </p:spPr>
      </p:pic>
    </p:spTree>
    <p:extLst>
      <p:ext uri="{BB962C8B-B14F-4D97-AF65-F5344CB8AC3E}">
        <p14:creationId xmlns:p14="http://schemas.microsoft.com/office/powerpoint/2010/main" val="330014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944" y="44624"/>
            <a:ext cx="4699128" cy="533245"/>
          </a:xfrm>
          <a:ln>
            <a:noFill/>
          </a:ln>
        </p:spPr>
        <p:txBody>
          <a:bodyPr>
            <a:noAutofit/>
          </a:bodyPr>
          <a:lstStyle/>
          <a:p>
            <a:r>
              <a:rPr lang="uk-UA" sz="1800" b="1" i="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Поняття «дискреційні повноваження»</a:t>
            </a:r>
            <a:endParaRPr lang="ru-RU" sz="1800" b="1" i="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grpSp>
        <p:nvGrpSpPr>
          <p:cNvPr id="3" name="Групувати 2">
            <a:extLst>
              <a:ext uri="{FF2B5EF4-FFF2-40B4-BE49-F238E27FC236}">
                <a16:creationId xmlns:a16="http://schemas.microsoft.com/office/drawing/2014/main" id="{FDFBA362-CFAA-4541-AFB5-BFDEC1687757}"/>
              </a:ext>
            </a:extLst>
          </p:cNvPr>
          <p:cNvGrpSpPr/>
          <p:nvPr/>
        </p:nvGrpSpPr>
        <p:grpSpPr>
          <a:xfrm>
            <a:off x="0" y="0"/>
            <a:ext cx="9144000" cy="6885383"/>
            <a:chOff x="0" y="1"/>
            <a:chExt cx="9144000" cy="6885383"/>
          </a:xfrm>
        </p:grpSpPr>
        <p:pic>
          <p:nvPicPr>
            <p:cNvPr id="5" name="Рисунок 4">
              <a:extLst>
                <a:ext uri="{FF2B5EF4-FFF2-40B4-BE49-F238E27FC236}">
                  <a16:creationId xmlns:a16="http://schemas.microsoft.com/office/drawing/2014/main" id="{34C537B3-1B51-4707-9B44-7787EEB4EA5B}"/>
                </a:ext>
              </a:extLst>
            </p:cNvPr>
            <p:cNvPicPr>
              <a:picLocks noChangeAspect="1"/>
            </p:cNvPicPr>
            <p:nvPr/>
          </p:nvPicPr>
          <p:blipFill>
            <a:blip r:embed="rId3"/>
            <a:stretch>
              <a:fillRect/>
            </a:stretch>
          </p:blipFill>
          <p:spPr>
            <a:xfrm>
              <a:off x="0" y="1"/>
              <a:ext cx="9144000" cy="6857999"/>
            </a:xfrm>
            <a:prstGeom prst="rect">
              <a:avLst/>
            </a:prstGeom>
          </p:spPr>
        </p:pic>
        <p:sp>
          <p:nvSpPr>
            <p:cNvPr id="4" name="Прямокутник 3">
              <a:extLst>
                <a:ext uri="{FF2B5EF4-FFF2-40B4-BE49-F238E27FC236}">
                  <a16:creationId xmlns:a16="http://schemas.microsoft.com/office/drawing/2014/main" id="{5410B72D-651D-4FB7-8CAC-CC342684DED3}"/>
                </a:ext>
              </a:extLst>
            </p:cNvPr>
            <p:cNvSpPr/>
            <p:nvPr/>
          </p:nvSpPr>
          <p:spPr>
            <a:xfrm>
              <a:off x="107504" y="6608385"/>
              <a:ext cx="184731" cy="276999"/>
            </a:xfrm>
            <a:prstGeom prst="rect">
              <a:avLst/>
            </a:prstGeom>
          </p:spPr>
          <p:txBody>
            <a:bodyPr wrap="none">
              <a:spAutoFit/>
            </a:bodyPr>
            <a:lstStyle/>
            <a:p>
              <a:endParaRPr lang="uk-UA" sz="1200" dirty="0"/>
            </a:p>
          </p:txBody>
        </p:sp>
      </p:grpSp>
      <p:pic>
        <p:nvPicPr>
          <p:cNvPr id="9" name="Рисунок 8">
            <a:extLst>
              <a:ext uri="{FF2B5EF4-FFF2-40B4-BE49-F238E27FC236}">
                <a16:creationId xmlns:a16="http://schemas.microsoft.com/office/drawing/2014/main" id="{7295657C-611E-4185-A953-4D3C1318A8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28800"/>
            <a:ext cx="3789040" cy="3789040"/>
          </a:xfrm>
          <a:prstGeom prst="rect">
            <a:avLst/>
          </a:prstGeom>
        </p:spPr>
      </p:pic>
      <p:sp>
        <p:nvSpPr>
          <p:cNvPr id="10" name="Прямокутник 9">
            <a:extLst>
              <a:ext uri="{FF2B5EF4-FFF2-40B4-BE49-F238E27FC236}">
                <a16:creationId xmlns:a16="http://schemas.microsoft.com/office/drawing/2014/main" id="{F98D503F-8540-4AA8-8935-CC7AD58BE4B6}"/>
              </a:ext>
            </a:extLst>
          </p:cNvPr>
          <p:cNvSpPr/>
          <p:nvPr/>
        </p:nvSpPr>
        <p:spPr>
          <a:xfrm>
            <a:off x="2555776" y="1988840"/>
            <a:ext cx="5973110" cy="923330"/>
          </a:xfrm>
          <a:prstGeom prst="rect">
            <a:avLst/>
          </a:prstGeom>
          <a:noFill/>
        </p:spPr>
        <p:txBody>
          <a:bodyPr wrap="none" lIns="91440" tIns="45720" rIns="91440" bIns="45720">
            <a:spAutoFit/>
          </a:bodyPr>
          <a:lstStyle/>
          <a:p>
            <a:pPr algn="ctr"/>
            <a:r>
              <a:rPr lang="uk-UA" sz="5400" b="0" cap="none" spc="0" dirty="0">
                <a:ln w="0"/>
                <a:solidFill>
                  <a:srgbClr val="002060"/>
                </a:solidFill>
                <a:effectLst>
                  <a:reflection blurRad="6350" stA="53000" endA="300" endPos="35500" dir="5400000" sy="-90000" algn="bl" rotWithShape="0"/>
                </a:effectLst>
                <a:latin typeface="Arial Narrow" panose="020B0606020202030204" pitchFamily="34" charset="0"/>
              </a:rPr>
              <a:t>ДЯКУЄМО ЗА УВАГУ!</a:t>
            </a:r>
          </a:p>
        </p:txBody>
      </p:sp>
    </p:spTree>
    <p:extLst>
      <p:ext uri="{BB962C8B-B14F-4D97-AF65-F5344CB8AC3E}">
        <p14:creationId xmlns:p14="http://schemas.microsoft.com/office/powerpoint/2010/main" val="427181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20472" y="1"/>
            <a:ext cx="9144000" cy="6857999"/>
          </a:xfrm>
          <a:prstGeom prst="rect">
            <a:avLst/>
          </a:prstGeom>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2" name="Прямокутник: зрізані протилежні кути 1">
            <a:extLst>
              <a:ext uri="{FF2B5EF4-FFF2-40B4-BE49-F238E27FC236}">
                <a16:creationId xmlns:a16="http://schemas.microsoft.com/office/drawing/2014/main" id="{5CA92F1E-505D-41EC-891C-AEF3177CA55F}"/>
              </a:ext>
            </a:extLst>
          </p:cNvPr>
          <p:cNvSpPr/>
          <p:nvPr/>
        </p:nvSpPr>
        <p:spPr>
          <a:xfrm>
            <a:off x="2048706" y="972109"/>
            <a:ext cx="6676955" cy="1101923"/>
          </a:xfrm>
          <a:prstGeom prst="snip2Diag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uk-UA" dirty="0">
                <a:solidFill>
                  <a:srgbClr val="C00000"/>
                </a:solidFill>
                <a:latin typeface="Arial Narrow" panose="020B0606020202030204" pitchFamily="34" charset="0"/>
                <a:cs typeface="Arial" panose="020B0604020202020204" pitchFamily="34" charset="0"/>
              </a:rPr>
              <a:t>Найважливішими серед основних правил етичної поведінки державного службовця</a:t>
            </a:r>
            <a:r>
              <a:rPr lang="uk-UA" dirty="0">
                <a:solidFill>
                  <a:srgbClr val="002060"/>
                </a:solidFill>
                <a:latin typeface="Arial Narrow" panose="020B0606020202030204" pitchFamily="34" charset="0"/>
                <a:cs typeface="Arial" panose="020B0604020202020204" pitchFamily="34" charset="0"/>
              </a:rPr>
              <a:t>, які наведені в </a:t>
            </a:r>
            <a:r>
              <a:rPr lang="uk-UA" u="sng" dirty="0">
                <a:solidFill>
                  <a:srgbClr val="002060"/>
                </a:solidFill>
                <a:latin typeface="Arial Narrow" panose="020B0606020202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розділі </a:t>
            </a:r>
            <a:r>
              <a:rPr lang="en-US" u="sng" dirty="0">
                <a:solidFill>
                  <a:srgbClr val="002060"/>
                </a:solidFill>
                <a:latin typeface="Arial Narrow" panose="020B0606020202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a:t>
            </a:r>
            <a:r>
              <a:rPr lang="en-US" dirty="0">
                <a:solidFill>
                  <a:srgbClr val="002060"/>
                </a:solidFill>
                <a:latin typeface="Arial Narrow" panose="020B0606020202030204" pitchFamily="34" charset="0"/>
                <a:cs typeface="Arial" panose="020B0604020202020204" pitchFamily="34" charset="0"/>
              </a:rPr>
              <a:t> </a:t>
            </a:r>
            <a:r>
              <a:rPr lang="uk-UA" dirty="0">
                <a:solidFill>
                  <a:srgbClr val="002060"/>
                </a:solidFill>
                <a:latin typeface="Arial Narrow" panose="020B0606020202030204" pitchFamily="34" charset="0"/>
                <a:cs typeface="Arial" panose="020B0604020202020204" pitchFamily="34" charset="0"/>
              </a:rPr>
              <a:t> «Правила етичної поведінки» Закону України «Про запобігання корупції», </a:t>
            </a:r>
            <a:r>
              <a:rPr lang="uk-UA" dirty="0">
                <a:solidFill>
                  <a:srgbClr val="C00000"/>
                </a:solidFill>
                <a:latin typeface="Arial Narrow" panose="020B0606020202030204" pitchFamily="34" charset="0"/>
                <a:cs typeface="Arial" panose="020B0604020202020204" pitchFamily="34" charset="0"/>
              </a:rPr>
              <a:t>є</a:t>
            </a:r>
            <a:r>
              <a:rPr lang="uk-UA" dirty="0">
                <a:solidFill>
                  <a:srgbClr val="002060"/>
                </a:solidFill>
                <a:latin typeface="Arial Narrow" panose="020B0606020202030204" pitchFamily="34" charset="0"/>
                <a:cs typeface="Arial" panose="020B0604020202020204" pitchFamily="34" charset="0"/>
              </a:rPr>
              <a:t>:</a:t>
            </a:r>
          </a:p>
        </p:txBody>
      </p:sp>
      <p:pic>
        <p:nvPicPr>
          <p:cNvPr id="1026" name="Picture 2" descr="Ð ÐµÐ·ÑÐ»ÑÑÐ°Ñ Ð¿Ð¾ÑÑÐºÑ Ð·Ð¾Ð±ÑÐ°Ð¶ÐµÐ½Ñ Ð·Ð° Ð·Ð°Ð¿Ð¸ÑÐ¾Ð¼ &quot;Ð·Ð°ÐºÐ¾Ð½ ÑÐºÑÐ°ÑÐ½Ð¸ Ð¿ÑÐ¾ Ð·Ð°Ð¿Ð¾Ð±ÑÐ³Ð°Ð½Ð½Ñ ÐºÐ¾ÑÑÐ¿ÑÑÑ ÐºÐ½Ð¸Ð³Ð°&quot;">
            <a:extLst>
              <a:ext uri="{FF2B5EF4-FFF2-40B4-BE49-F238E27FC236}">
                <a16:creationId xmlns:a16="http://schemas.microsoft.com/office/drawing/2014/main" id="{88627C48-7D83-40CA-BE49-EC196E639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70293"/>
            <a:ext cx="1522432" cy="21426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кутник: один зрізаний кут 2">
            <a:extLst>
              <a:ext uri="{FF2B5EF4-FFF2-40B4-BE49-F238E27FC236}">
                <a16:creationId xmlns:a16="http://schemas.microsoft.com/office/drawing/2014/main" id="{1E02FACE-1731-4F21-9ED1-3C4217402022}"/>
              </a:ext>
            </a:extLst>
          </p:cNvPr>
          <p:cNvSpPr/>
          <p:nvPr/>
        </p:nvSpPr>
        <p:spPr>
          <a:xfrm>
            <a:off x="1835696" y="3454315"/>
            <a:ext cx="2736304" cy="702588"/>
          </a:xfrm>
          <a:prstGeom prst="snip1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uk-UA" dirty="0">
                <a:solidFill>
                  <a:srgbClr val="002060"/>
                </a:solidFill>
                <a:latin typeface="Arial Narrow" panose="020B0606020202030204" pitchFamily="34" charset="0"/>
                <a:cs typeface="Arial" panose="020B0604020202020204" pitchFamily="34" charset="0"/>
              </a:rPr>
              <a:t>пріоритет державних інтересів </a:t>
            </a:r>
          </a:p>
        </p:txBody>
      </p:sp>
      <p:sp>
        <p:nvSpPr>
          <p:cNvPr id="7" name="Прямокутник: один зрізаний кут 6">
            <a:extLst>
              <a:ext uri="{FF2B5EF4-FFF2-40B4-BE49-F238E27FC236}">
                <a16:creationId xmlns:a16="http://schemas.microsoft.com/office/drawing/2014/main" id="{30AA974C-E290-4780-82FF-6DBAD434779E}"/>
              </a:ext>
            </a:extLst>
          </p:cNvPr>
          <p:cNvSpPr/>
          <p:nvPr/>
        </p:nvSpPr>
        <p:spPr>
          <a:xfrm>
            <a:off x="6454772" y="2299619"/>
            <a:ext cx="1993793" cy="702588"/>
          </a:xfrm>
          <a:prstGeom prst="snip1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uk-UA" dirty="0">
                <a:solidFill>
                  <a:srgbClr val="002060"/>
                </a:solidFill>
                <a:latin typeface="Arial Narrow" panose="020B0606020202030204" pitchFamily="34" charset="0"/>
                <a:cs typeface="Arial" panose="020B0604020202020204" pitchFamily="34" charset="0"/>
              </a:rPr>
              <a:t>компетентність </a:t>
            </a:r>
            <a:br>
              <a:rPr lang="uk-UA" dirty="0">
                <a:solidFill>
                  <a:srgbClr val="002060"/>
                </a:solidFill>
                <a:latin typeface="Arial Narrow" panose="020B0606020202030204" pitchFamily="34" charset="0"/>
                <a:cs typeface="Arial" panose="020B0604020202020204" pitchFamily="34" charset="0"/>
              </a:rPr>
            </a:br>
            <a:r>
              <a:rPr lang="uk-UA" dirty="0">
                <a:solidFill>
                  <a:srgbClr val="002060"/>
                </a:solidFill>
                <a:latin typeface="Arial Narrow" panose="020B0606020202030204" pitchFamily="34" charset="0"/>
                <a:cs typeface="Arial" panose="020B0604020202020204" pitchFamily="34" charset="0"/>
              </a:rPr>
              <a:t>і ефективність</a:t>
            </a:r>
          </a:p>
        </p:txBody>
      </p:sp>
      <p:sp>
        <p:nvSpPr>
          <p:cNvPr id="8" name="Прямокутник: один зрізаний кут 7">
            <a:extLst>
              <a:ext uri="{FF2B5EF4-FFF2-40B4-BE49-F238E27FC236}">
                <a16:creationId xmlns:a16="http://schemas.microsoft.com/office/drawing/2014/main" id="{F2E7D711-DABA-455E-B6B6-9CCBA42FB39A}"/>
              </a:ext>
            </a:extLst>
          </p:cNvPr>
          <p:cNvSpPr/>
          <p:nvPr/>
        </p:nvSpPr>
        <p:spPr>
          <a:xfrm>
            <a:off x="2209964" y="2299619"/>
            <a:ext cx="2341564" cy="702588"/>
          </a:xfrm>
          <a:prstGeom prst="snip1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uk-UA" dirty="0">
                <a:solidFill>
                  <a:srgbClr val="002060"/>
                </a:solidFill>
                <a:latin typeface="Arial Narrow" panose="020B0606020202030204" pitchFamily="34" charset="0"/>
                <a:cs typeface="Arial" panose="020B0604020202020204" pitchFamily="34" charset="0"/>
              </a:rPr>
              <a:t>нерозголошення інформації</a:t>
            </a:r>
          </a:p>
        </p:txBody>
      </p:sp>
      <p:sp>
        <p:nvSpPr>
          <p:cNvPr id="9" name="Прямокутник: один зрізаний кут 8">
            <a:extLst>
              <a:ext uri="{FF2B5EF4-FFF2-40B4-BE49-F238E27FC236}">
                <a16:creationId xmlns:a16="http://schemas.microsoft.com/office/drawing/2014/main" id="{9A4FF4F7-9DA0-48F1-8FFF-D1C028C14A80}"/>
              </a:ext>
            </a:extLst>
          </p:cNvPr>
          <p:cNvSpPr/>
          <p:nvPr/>
        </p:nvSpPr>
        <p:spPr>
          <a:xfrm>
            <a:off x="479904" y="4492682"/>
            <a:ext cx="4071624" cy="702588"/>
          </a:xfrm>
          <a:prstGeom prst="snip1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uk-UA" dirty="0">
                <a:solidFill>
                  <a:srgbClr val="002060"/>
                </a:solidFill>
                <a:latin typeface="Arial Narrow" panose="020B0606020202030204" pitchFamily="34" charset="0"/>
                <a:cs typeface="Arial" panose="020B0604020202020204" pitchFamily="34" charset="0"/>
              </a:rPr>
              <a:t>утримання від виконання незаконних рішень чи доручень </a:t>
            </a:r>
          </a:p>
        </p:txBody>
      </p:sp>
      <p:sp>
        <p:nvSpPr>
          <p:cNvPr id="10" name="Прямокутник 9">
            <a:extLst>
              <a:ext uri="{FF2B5EF4-FFF2-40B4-BE49-F238E27FC236}">
                <a16:creationId xmlns:a16="http://schemas.microsoft.com/office/drawing/2014/main" id="{B2EBF963-CF4A-4DDC-8E07-C706697E4809}"/>
              </a:ext>
            </a:extLst>
          </p:cNvPr>
          <p:cNvSpPr/>
          <p:nvPr/>
        </p:nvSpPr>
        <p:spPr>
          <a:xfrm>
            <a:off x="539552" y="5686562"/>
            <a:ext cx="8236236" cy="646331"/>
          </a:xfrm>
          <a:prstGeom prst="rect">
            <a:avLst/>
          </a:prstGeom>
        </p:spPr>
        <p:txBody>
          <a:bodyPr wrap="square">
            <a:spAutoFit/>
          </a:bodyPr>
          <a:lstStyle/>
          <a:p>
            <a:pPr indent="357188"/>
            <a:r>
              <a:rPr lang="uk-UA" dirty="0">
                <a:solidFill>
                  <a:srgbClr val="002060"/>
                </a:solidFill>
                <a:latin typeface="Arial Narrow" panose="020B0606020202030204" pitchFamily="34" charset="0"/>
                <a:cs typeface="Arial" panose="020B0604020202020204" pitchFamily="34" charset="0"/>
              </a:rPr>
              <a:t>Вказані засади добросовісної поведінки обов’язкові для посадових осіб органу на всіх етапах роботи!</a:t>
            </a:r>
            <a:endParaRPr lang="uk-UA" dirty="0">
              <a:latin typeface="Arial Narrow" panose="020B0606020202030204" pitchFamily="34" charset="0"/>
            </a:endParaRPr>
          </a:p>
        </p:txBody>
      </p:sp>
      <p:cxnSp>
        <p:nvCxnSpPr>
          <p:cNvPr id="13" name="Пряма сполучна лінія 12">
            <a:extLst>
              <a:ext uri="{FF2B5EF4-FFF2-40B4-BE49-F238E27FC236}">
                <a16:creationId xmlns:a16="http://schemas.microsoft.com/office/drawing/2014/main" id="{6EC049DB-20BC-4B6D-BF18-80448B487A28}"/>
              </a:ext>
            </a:extLst>
          </p:cNvPr>
          <p:cNvCxnSpPr>
            <a:cxnSpLocks/>
          </p:cNvCxnSpPr>
          <p:nvPr/>
        </p:nvCxnSpPr>
        <p:spPr>
          <a:xfrm>
            <a:off x="5436096" y="1963840"/>
            <a:ext cx="0" cy="2761304"/>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Пряма зі стрілкою 14">
            <a:extLst>
              <a:ext uri="{FF2B5EF4-FFF2-40B4-BE49-F238E27FC236}">
                <a16:creationId xmlns:a16="http://schemas.microsoft.com/office/drawing/2014/main" id="{D072DB84-4284-416A-8777-094C5D84713D}"/>
              </a:ext>
            </a:extLst>
          </p:cNvPr>
          <p:cNvCxnSpPr>
            <a:cxnSpLocks/>
          </p:cNvCxnSpPr>
          <p:nvPr/>
        </p:nvCxnSpPr>
        <p:spPr>
          <a:xfrm>
            <a:off x="4551528" y="2492896"/>
            <a:ext cx="1903244" cy="0"/>
          </a:xfrm>
          <a:prstGeom prst="straightConnector1">
            <a:avLst/>
          </a:prstGeom>
        </p:spPr>
        <p:style>
          <a:lnRef idx="2">
            <a:schemeClr val="accent5"/>
          </a:lnRef>
          <a:fillRef idx="0">
            <a:schemeClr val="accent5"/>
          </a:fillRef>
          <a:effectRef idx="1">
            <a:schemeClr val="accent5"/>
          </a:effectRef>
          <a:fontRef idx="minor">
            <a:schemeClr val="tx1"/>
          </a:fontRef>
        </p:style>
      </p:cxnSp>
      <p:cxnSp>
        <p:nvCxnSpPr>
          <p:cNvPr id="19" name="Пряма зі стрілкою 18">
            <a:extLst>
              <a:ext uri="{FF2B5EF4-FFF2-40B4-BE49-F238E27FC236}">
                <a16:creationId xmlns:a16="http://schemas.microsoft.com/office/drawing/2014/main" id="{15F949DB-F962-4AA5-8B5A-6633C204E7DC}"/>
              </a:ext>
            </a:extLst>
          </p:cNvPr>
          <p:cNvCxnSpPr/>
          <p:nvPr/>
        </p:nvCxnSpPr>
        <p:spPr>
          <a:xfrm>
            <a:off x="4572000" y="3645024"/>
            <a:ext cx="1903244" cy="0"/>
          </a:xfrm>
          <a:prstGeom prst="straightConnector1">
            <a:avLst/>
          </a:prstGeom>
        </p:spPr>
        <p:style>
          <a:lnRef idx="2">
            <a:schemeClr val="accent5"/>
          </a:lnRef>
          <a:fillRef idx="0">
            <a:schemeClr val="accent5"/>
          </a:fillRef>
          <a:effectRef idx="1">
            <a:schemeClr val="accent5"/>
          </a:effectRef>
          <a:fontRef idx="minor">
            <a:schemeClr val="tx1"/>
          </a:fontRef>
        </p:style>
      </p:cxnSp>
      <p:cxnSp>
        <p:nvCxnSpPr>
          <p:cNvPr id="20" name="Пряма зі стрілкою 19">
            <a:extLst>
              <a:ext uri="{FF2B5EF4-FFF2-40B4-BE49-F238E27FC236}">
                <a16:creationId xmlns:a16="http://schemas.microsoft.com/office/drawing/2014/main" id="{4D251443-1224-473B-94C1-69DB6F3475BA}"/>
              </a:ext>
            </a:extLst>
          </p:cNvPr>
          <p:cNvCxnSpPr/>
          <p:nvPr/>
        </p:nvCxnSpPr>
        <p:spPr>
          <a:xfrm>
            <a:off x="4572000" y="4725144"/>
            <a:ext cx="1903244" cy="0"/>
          </a:xfrm>
          <a:prstGeom prst="straightConnector1">
            <a:avLst/>
          </a:prstGeom>
        </p:spPr>
        <p:style>
          <a:lnRef idx="2">
            <a:schemeClr val="accent5"/>
          </a:lnRef>
          <a:fillRef idx="0">
            <a:schemeClr val="accent5"/>
          </a:fillRef>
          <a:effectRef idx="1">
            <a:schemeClr val="accent5"/>
          </a:effectRef>
          <a:fontRef idx="minor">
            <a:schemeClr val="tx1"/>
          </a:fontRef>
        </p:style>
      </p:cxnSp>
      <p:sp>
        <p:nvSpPr>
          <p:cNvPr id="6" name="Прямокутник: один зрізаний кут 5">
            <a:extLst>
              <a:ext uri="{FF2B5EF4-FFF2-40B4-BE49-F238E27FC236}">
                <a16:creationId xmlns:a16="http://schemas.microsoft.com/office/drawing/2014/main" id="{EB5E1B2C-10B9-4CC4-972D-B82828AE8D39}"/>
              </a:ext>
            </a:extLst>
          </p:cNvPr>
          <p:cNvSpPr/>
          <p:nvPr/>
        </p:nvSpPr>
        <p:spPr>
          <a:xfrm>
            <a:off x="6444208" y="3454315"/>
            <a:ext cx="2060564" cy="401479"/>
          </a:xfrm>
          <a:prstGeom prst="snip1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uk-UA" dirty="0">
                <a:solidFill>
                  <a:srgbClr val="002060"/>
                </a:solidFill>
                <a:latin typeface="Arial Narrow" panose="020B0606020202030204" pitchFamily="34" charset="0"/>
                <a:cs typeface="Arial" panose="020B0604020202020204" pitchFamily="34" charset="0"/>
              </a:rPr>
              <a:t>неупередженість</a:t>
            </a:r>
          </a:p>
        </p:txBody>
      </p:sp>
      <p:sp>
        <p:nvSpPr>
          <p:cNvPr id="5" name="Прямокутник: один зрізаний кут 4">
            <a:extLst>
              <a:ext uri="{FF2B5EF4-FFF2-40B4-BE49-F238E27FC236}">
                <a16:creationId xmlns:a16="http://schemas.microsoft.com/office/drawing/2014/main" id="{CB8B40AF-F38E-4F1F-9FDE-DE862B454206}"/>
              </a:ext>
            </a:extLst>
          </p:cNvPr>
          <p:cNvSpPr/>
          <p:nvPr/>
        </p:nvSpPr>
        <p:spPr>
          <a:xfrm>
            <a:off x="6455783" y="4488062"/>
            <a:ext cx="2292681" cy="702588"/>
          </a:xfrm>
          <a:prstGeom prst="snip1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uk-UA" dirty="0">
                <a:solidFill>
                  <a:srgbClr val="002060"/>
                </a:solidFill>
                <a:latin typeface="Arial Narrow" panose="020B0606020202030204" pitchFamily="34" charset="0"/>
                <a:cs typeface="Arial" panose="020B0604020202020204" pitchFamily="34" charset="0"/>
              </a:rPr>
              <a:t>політична нейтральність</a:t>
            </a:r>
          </a:p>
        </p:txBody>
      </p:sp>
    </p:spTree>
    <p:extLst>
      <p:ext uri="{BB962C8B-B14F-4D97-AF65-F5344CB8AC3E}">
        <p14:creationId xmlns:p14="http://schemas.microsoft.com/office/powerpoint/2010/main" val="212756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18978" y="-3774"/>
            <a:ext cx="9144000" cy="6857999"/>
          </a:xfrm>
          <a:prstGeom prst="rect">
            <a:avLst/>
          </a:prstGeom>
          <a:gradFill flip="none" rotWithShape="1">
            <a:gsLst>
              <a:gs pos="80750">
                <a:srgbClr val="FFFF00"/>
              </a:gs>
              <a:gs pos="78500">
                <a:srgbClr val="9FBDE2"/>
              </a:gs>
              <a:gs pos="74000">
                <a:schemeClr val="tx2">
                  <a:lumMod val="40000"/>
                  <a:lumOff val="60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Прямокутник 2">
            <a:extLst>
              <a:ext uri="{FF2B5EF4-FFF2-40B4-BE49-F238E27FC236}">
                <a16:creationId xmlns:a16="http://schemas.microsoft.com/office/drawing/2014/main" id="{FF753E98-626B-4C6F-A638-838E9EC80482}"/>
              </a:ext>
            </a:extLst>
          </p:cNvPr>
          <p:cNvSpPr/>
          <p:nvPr/>
        </p:nvSpPr>
        <p:spPr>
          <a:xfrm>
            <a:off x="2012581" y="1079354"/>
            <a:ext cx="6840760" cy="1754326"/>
          </a:xfrm>
          <a:prstGeom prst="rect">
            <a:avLst/>
          </a:prstGeom>
        </p:spPr>
        <p:txBody>
          <a:bodyPr wrap="square">
            <a:spAutoFit/>
          </a:bodyPr>
          <a:lstStyle/>
          <a:p>
            <a:pPr indent="357188" algn="just"/>
            <a:r>
              <a:rPr lang="uk-UA" b="1" dirty="0">
                <a:solidFill>
                  <a:srgbClr val="FF0000"/>
                </a:solidFill>
                <a:latin typeface="Arial Narrow" panose="020B0606020202030204" pitchFamily="34" charset="0"/>
                <a:cs typeface="Arial" panose="020B0604020202020204" pitchFamily="34" charset="0"/>
              </a:rPr>
              <a:t>Державним службовцям забороняється </a:t>
            </a:r>
            <a:r>
              <a:rPr lang="uk-UA" dirty="0">
                <a:solidFill>
                  <a:srgbClr val="002060"/>
                </a:solidFill>
                <a:latin typeface="Arial Narrow" panose="020B0606020202030204" pitchFamily="34" charset="0"/>
                <a:cs typeface="Arial" panose="020B0604020202020204" pitchFamily="34" charset="0"/>
              </a:rPr>
              <a:t>розголошувати персональні дані фізичних осіб, конфіденційну та іншу інформацію з обмеженим доступом, режим якої встановлено законами України </a:t>
            </a:r>
            <a:r>
              <a:rPr lang="uk-UA" dirty="0">
                <a:solidFill>
                  <a:srgbClr val="002060"/>
                </a:solidFill>
                <a:latin typeface="Arial Narrow" panose="020B0606020202030204" pitchFamily="34" charset="0"/>
                <a:cs typeface="Arial" panose="020B0604020202020204" pitchFamily="34" charset="0"/>
                <a:hlinkClick r:id="rId3"/>
              </a:rPr>
              <a:t>«Про державну таємницю»</a:t>
            </a:r>
            <a:r>
              <a:rPr lang="uk-UA" dirty="0">
                <a:solidFill>
                  <a:srgbClr val="002060"/>
                </a:solidFill>
                <a:latin typeface="Arial Narrow" panose="020B0606020202030204" pitchFamily="34" charset="0"/>
                <a:cs typeface="Arial" panose="020B0604020202020204" pitchFamily="34" charset="0"/>
              </a:rPr>
              <a:t>, </a:t>
            </a:r>
            <a:r>
              <a:rPr lang="uk-UA" dirty="0">
                <a:solidFill>
                  <a:srgbClr val="002060"/>
                </a:solidFill>
                <a:latin typeface="Arial Narrow" panose="020B0606020202030204" pitchFamily="34" charset="0"/>
                <a:cs typeface="Arial" panose="020B0604020202020204" pitchFamily="34" charset="0"/>
                <a:hlinkClick r:id="rId4"/>
              </a:rPr>
              <a:t>«Про інформацію»</a:t>
            </a:r>
            <a:r>
              <a:rPr lang="uk-UA" dirty="0">
                <a:solidFill>
                  <a:srgbClr val="002060"/>
                </a:solidFill>
                <a:latin typeface="Arial Narrow" panose="020B0606020202030204" pitchFamily="34" charset="0"/>
                <a:cs typeface="Arial" panose="020B0604020202020204" pitchFamily="34" charset="0"/>
              </a:rPr>
              <a:t>, </a:t>
            </a:r>
            <a:r>
              <a:rPr lang="uk-UA" dirty="0">
                <a:solidFill>
                  <a:srgbClr val="002060"/>
                </a:solidFill>
                <a:latin typeface="Arial Narrow" panose="020B0606020202030204" pitchFamily="34" charset="0"/>
                <a:cs typeface="Arial" panose="020B0604020202020204" pitchFamily="34" charset="0"/>
                <a:hlinkClick r:id="rId5"/>
              </a:rPr>
              <a:t>«Про захист персональних даних»</a:t>
            </a:r>
            <a:r>
              <a:rPr lang="uk-UA" dirty="0">
                <a:solidFill>
                  <a:srgbClr val="002060"/>
                </a:solidFill>
                <a:latin typeface="Arial Narrow" panose="020B0606020202030204" pitchFamily="34" charset="0"/>
                <a:cs typeface="Arial" panose="020B0604020202020204" pitchFamily="34" charset="0"/>
              </a:rPr>
              <a:t> та </a:t>
            </a:r>
            <a:r>
              <a:rPr lang="uk-UA" dirty="0">
                <a:solidFill>
                  <a:srgbClr val="002060"/>
                </a:solidFill>
                <a:latin typeface="Arial Narrow" panose="020B0606020202030204" pitchFamily="34" charset="0"/>
                <a:cs typeface="Arial" panose="020B0604020202020204" pitchFamily="34" charset="0"/>
                <a:hlinkClick r:id="rId6"/>
              </a:rPr>
              <a:t>«Про доступ до публічної інформації»</a:t>
            </a:r>
            <a:r>
              <a:rPr lang="uk-UA" dirty="0">
                <a:solidFill>
                  <a:srgbClr val="002060"/>
                </a:solidFill>
                <a:latin typeface="Arial Narrow" panose="020B0606020202030204" pitchFamily="34" charset="0"/>
                <a:cs typeface="Arial" panose="020B0604020202020204" pitchFamily="34" charset="0"/>
              </a:rPr>
              <a:t>, що стала їм відома у зв’язку з виконанням посадових обов’язків.</a:t>
            </a:r>
          </a:p>
        </p:txBody>
      </p:sp>
      <p:pic>
        <p:nvPicPr>
          <p:cNvPr id="9" name="Рисунок 8">
            <a:extLst>
              <a:ext uri="{FF2B5EF4-FFF2-40B4-BE49-F238E27FC236}">
                <a16:creationId xmlns:a16="http://schemas.microsoft.com/office/drawing/2014/main" id="{C51E2023-2F1E-4E1D-8DBE-0ED81E7A9B31}"/>
              </a:ext>
            </a:extLst>
          </p:cNvPr>
          <p:cNvPicPr>
            <a:picLocks noChangeAspect="1"/>
          </p:cNvPicPr>
          <p:nvPr/>
        </p:nvPicPr>
        <p:blipFill>
          <a:blip r:embed="rId7"/>
          <a:stretch>
            <a:fillRect/>
          </a:stretch>
        </p:blipFill>
        <p:spPr>
          <a:xfrm>
            <a:off x="332780" y="1340768"/>
            <a:ext cx="1518036" cy="1231499"/>
          </a:xfrm>
          <a:prstGeom prst="rect">
            <a:avLst/>
          </a:prstGeom>
        </p:spPr>
      </p:pic>
      <p:sp>
        <p:nvSpPr>
          <p:cNvPr id="10" name="Прямокутник 9">
            <a:extLst>
              <a:ext uri="{FF2B5EF4-FFF2-40B4-BE49-F238E27FC236}">
                <a16:creationId xmlns:a16="http://schemas.microsoft.com/office/drawing/2014/main" id="{2880F614-8C2E-4F3E-9029-93208FC90E64}"/>
              </a:ext>
            </a:extLst>
          </p:cNvPr>
          <p:cNvSpPr/>
          <p:nvPr/>
        </p:nvSpPr>
        <p:spPr>
          <a:xfrm>
            <a:off x="332780" y="3430178"/>
            <a:ext cx="8625840" cy="923330"/>
          </a:xfrm>
          <a:prstGeom prst="rect">
            <a:avLst/>
          </a:prstGeom>
        </p:spPr>
        <p:txBody>
          <a:bodyPr wrap="square">
            <a:spAutoFit/>
          </a:bodyPr>
          <a:lstStyle/>
          <a:p>
            <a:pPr indent="357188" algn="just"/>
            <a:r>
              <a:rPr lang="uk-UA" dirty="0">
                <a:solidFill>
                  <a:srgbClr val="002060"/>
                </a:solidFill>
                <a:latin typeface="Arial Narrow" panose="020B0606020202030204" pitchFamily="34" charset="0"/>
                <a:cs typeface="Arial" panose="020B0604020202020204" pitchFamily="34" charset="0"/>
              </a:rPr>
              <a:t>Якщо державним службовцям стало відомо про загрозу чи факти неправомірного поширення інформації з обмеженим доступом, вони повинні негайно повідомити про це безпосереднього керівника.</a:t>
            </a:r>
          </a:p>
        </p:txBody>
      </p:sp>
      <p:pic>
        <p:nvPicPr>
          <p:cNvPr id="12" name="Рисунок 11">
            <a:extLst>
              <a:ext uri="{FF2B5EF4-FFF2-40B4-BE49-F238E27FC236}">
                <a16:creationId xmlns:a16="http://schemas.microsoft.com/office/drawing/2014/main" id="{0876670B-BBB1-4759-B1C8-F77E97F57297}"/>
              </a:ext>
            </a:extLst>
          </p:cNvPr>
          <p:cNvPicPr>
            <a:picLocks noChangeAspect="1"/>
          </p:cNvPicPr>
          <p:nvPr/>
        </p:nvPicPr>
        <p:blipFill>
          <a:blip r:embed="rId8"/>
          <a:stretch>
            <a:fillRect/>
          </a:stretch>
        </p:blipFill>
        <p:spPr>
          <a:xfrm>
            <a:off x="532556" y="5083303"/>
            <a:ext cx="1095074" cy="1260141"/>
          </a:xfrm>
          <a:prstGeom prst="rect">
            <a:avLst/>
          </a:prstGeom>
        </p:spPr>
      </p:pic>
      <p:sp>
        <p:nvSpPr>
          <p:cNvPr id="13" name="Прямокутник 12">
            <a:extLst>
              <a:ext uri="{FF2B5EF4-FFF2-40B4-BE49-F238E27FC236}">
                <a16:creationId xmlns:a16="http://schemas.microsoft.com/office/drawing/2014/main" id="{C8B781CA-59B8-411A-90D4-63E6F7863827}"/>
              </a:ext>
            </a:extLst>
          </p:cNvPr>
          <p:cNvSpPr/>
          <p:nvPr/>
        </p:nvSpPr>
        <p:spPr>
          <a:xfrm>
            <a:off x="1809476" y="5098736"/>
            <a:ext cx="7037560" cy="923330"/>
          </a:xfrm>
          <a:prstGeom prst="rect">
            <a:avLst/>
          </a:prstGeom>
        </p:spPr>
        <p:txBody>
          <a:bodyPr wrap="square">
            <a:spAutoFit/>
          </a:bodyPr>
          <a:lstStyle/>
          <a:p>
            <a:pPr indent="357188" algn="just"/>
            <a:r>
              <a:rPr lang="uk-UA" dirty="0">
                <a:solidFill>
                  <a:srgbClr val="002060"/>
                </a:solidFill>
                <a:latin typeface="Arial Narrow" panose="020B0606020202030204" pitchFamily="34" charset="0"/>
                <a:cs typeface="Arial" panose="020B0604020202020204" pitchFamily="34" charset="0"/>
              </a:rPr>
              <a:t>Державним службовцям забороняється обмежувати доступ до публічної інформації, крім випадків, встановлених </a:t>
            </a:r>
            <a:r>
              <a:rPr lang="uk-UA" dirty="0">
                <a:solidFill>
                  <a:srgbClr val="002060"/>
                </a:solidFill>
                <a:latin typeface="Arial Narrow" panose="020B0606020202030204" pitchFamily="34" charset="0"/>
                <a:cs typeface="Arial" panose="020B0604020202020204" pitchFamily="34" charset="0"/>
                <a:hlinkClick r:id="rId6"/>
              </a:rPr>
              <a:t>Законом України</a:t>
            </a:r>
            <a:r>
              <a:rPr lang="uk-UA" dirty="0">
                <a:solidFill>
                  <a:srgbClr val="002060"/>
                </a:solidFill>
                <a:latin typeface="Arial Narrow" panose="020B0606020202030204" pitchFamily="34" charset="0"/>
                <a:cs typeface="Arial" panose="020B0604020202020204" pitchFamily="34" charset="0"/>
              </a:rPr>
              <a:t> «Про доступ до публічної інформації».</a:t>
            </a:r>
          </a:p>
        </p:txBody>
      </p:sp>
    </p:spTree>
    <p:extLst>
      <p:ext uri="{BB962C8B-B14F-4D97-AF65-F5344CB8AC3E}">
        <p14:creationId xmlns:p14="http://schemas.microsoft.com/office/powerpoint/2010/main" val="231523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0" y="1"/>
            <a:ext cx="9144000" cy="6857999"/>
          </a:xfrm>
          <a:prstGeom prst="rect">
            <a:avLst/>
          </a:prstGeom>
          <a:gradFill flip="none" rotWithShape="1">
            <a:gsLst>
              <a:gs pos="80750">
                <a:srgbClr val="FFFF00"/>
              </a:gs>
              <a:gs pos="78500">
                <a:srgbClr val="9FBDE2"/>
              </a:gs>
              <a:gs pos="74000">
                <a:schemeClr val="tx2">
                  <a:lumMod val="40000"/>
                  <a:lumOff val="60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2" name="Прямокутник 1">
            <a:extLst>
              <a:ext uri="{FF2B5EF4-FFF2-40B4-BE49-F238E27FC236}">
                <a16:creationId xmlns:a16="http://schemas.microsoft.com/office/drawing/2014/main" id="{92661C7B-391A-47E1-A705-B82C6AAB81C4}"/>
              </a:ext>
            </a:extLst>
          </p:cNvPr>
          <p:cNvSpPr/>
          <p:nvPr/>
        </p:nvSpPr>
        <p:spPr>
          <a:xfrm>
            <a:off x="558277" y="983490"/>
            <a:ext cx="5598056" cy="1631216"/>
          </a:xfrm>
          <a:prstGeom prst="rect">
            <a:avLst/>
          </a:prstGeom>
        </p:spPr>
        <p:txBody>
          <a:bodyPr wrap="square">
            <a:spAutoFit/>
          </a:bodyPr>
          <a:lstStyle/>
          <a:p>
            <a:pPr indent="357188" algn="just"/>
            <a:r>
              <a:rPr lang="uk-UA" sz="2000" b="1" dirty="0">
                <a:solidFill>
                  <a:srgbClr val="C00000"/>
                </a:solidFill>
                <a:latin typeface="Arial Narrow" panose="020B0606020202030204" pitchFamily="34" charset="0"/>
                <a:cs typeface="Arial" panose="020B0604020202020204" pitchFamily="34" charset="0"/>
              </a:rPr>
              <a:t>Службовий етикет </a:t>
            </a:r>
            <a:r>
              <a:rPr lang="uk-UA" sz="2000" dirty="0">
                <a:solidFill>
                  <a:srgbClr val="002060"/>
                </a:solidFill>
                <a:latin typeface="Arial Narrow" panose="020B0606020202030204" pitchFamily="34" charset="0"/>
                <a:cs typeface="Arial" panose="020B0604020202020204" pitchFamily="34" charset="0"/>
              </a:rPr>
              <a:t>– це прийнятий порядок спілкування, за яким державні службовці спілкуються всередині колективу, з представниками інших органів державної влади, підприємств та комерційних структур для отримання максимальних результатів у роботі. </a:t>
            </a:r>
            <a:endParaRPr lang="uk-UA" sz="2000" b="0" i="0" dirty="0">
              <a:solidFill>
                <a:srgbClr val="002060"/>
              </a:solidFill>
              <a:effectLst/>
              <a:latin typeface="Arial Narrow" panose="020B0606020202030204" pitchFamily="34" charset="0"/>
              <a:cs typeface="Arial" panose="020B0604020202020204" pitchFamily="34" charset="0"/>
            </a:endParaRPr>
          </a:p>
        </p:txBody>
      </p:sp>
      <p:sp>
        <p:nvSpPr>
          <p:cNvPr id="3" name="Прямокутник 2">
            <a:extLst>
              <a:ext uri="{FF2B5EF4-FFF2-40B4-BE49-F238E27FC236}">
                <a16:creationId xmlns:a16="http://schemas.microsoft.com/office/drawing/2014/main" id="{D1661E4F-BB6C-4C94-8697-673FB66787A0}"/>
              </a:ext>
            </a:extLst>
          </p:cNvPr>
          <p:cNvSpPr/>
          <p:nvPr/>
        </p:nvSpPr>
        <p:spPr>
          <a:xfrm>
            <a:off x="3837936" y="3116867"/>
            <a:ext cx="5029363" cy="1323439"/>
          </a:xfrm>
          <a:prstGeom prst="rect">
            <a:avLst/>
          </a:prstGeom>
        </p:spPr>
        <p:txBody>
          <a:bodyPr wrap="square">
            <a:spAutoFit/>
          </a:bodyPr>
          <a:lstStyle/>
          <a:p>
            <a:pPr indent="357188" algn="just"/>
            <a:r>
              <a:rPr lang="ru-RU" sz="2000" dirty="0" err="1">
                <a:solidFill>
                  <a:srgbClr val="002060"/>
                </a:solidFill>
                <a:latin typeface="Arial Narrow" panose="020B0606020202030204" pitchFamily="34" charset="0"/>
                <a:cs typeface="Arial" panose="020B0604020202020204" pitchFamily="34" charset="0"/>
              </a:rPr>
              <a:t>Приходячи</a:t>
            </a:r>
            <a:r>
              <a:rPr lang="ru-RU" sz="2000" dirty="0">
                <a:solidFill>
                  <a:srgbClr val="002060"/>
                </a:solidFill>
                <a:latin typeface="Arial Narrow" panose="020B0606020202030204" pitchFamily="34" charset="0"/>
                <a:cs typeface="Arial" panose="020B0604020202020204" pitchFamily="34" charset="0"/>
              </a:rPr>
              <a:t> на </a:t>
            </a:r>
            <a:r>
              <a:rPr lang="ru-RU" sz="2000" dirty="0" err="1">
                <a:solidFill>
                  <a:srgbClr val="002060"/>
                </a:solidFill>
                <a:latin typeface="Arial Narrow" panose="020B0606020202030204" pitchFamily="34" charset="0"/>
                <a:cs typeface="Arial" panose="020B0604020202020204" pitchFamily="34" charset="0"/>
              </a:rPr>
              <a:t>державну</a:t>
            </a:r>
            <a:r>
              <a:rPr lang="ru-RU" sz="2000" dirty="0">
                <a:solidFill>
                  <a:srgbClr val="002060"/>
                </a:solidFill>
                <a:latin typeface="Arial Narrow" panose="020B0606020202030204" pitchFamily="34" charset="0"/>
                <a:cs typeface="Arial" panose="020B0604020202020204" pitchFamily="34" charset="0"/>
              </a:rPr>
              <a:t> службу, </a:t>
            </a:r>
            <a:r>
              <a:rPr lang="ru-RU" sz="2000" dirty="0" err="1">
                <a:solidFill>
                  <a:srgbClr val="002060"/>
                </a:solidFill>
                <a:latin typeface="Arial Narrow" panose="020B0606020202030204" pitchFamily="34" charset="0"/>
                <a:cs typeface="Arial" panose="020B0604020202020204" pitchFamily="34" charset="0"/>
              </a:rPr>
              <a:t>працівник</a:t>
            </a:r>
            <a:r>
              <a:rPr lang="ru-RU" sz="2000" dirty="0">
                <a:solidFill>
                  <a:srgbClr val="002060"/>
                </a:solidFill>
                <a:latin typeface="Arial Narrow" panose="020B0606020202030204" pitchFamily="34" charset="0"/>
                <a:cs typeface="Arial" panose="020B0604020202020204" pitchFamily="34" charset="0"/>
              </a:rPr>
              <a:t> </a:t>
            </a:r>
            <a:r>
              <a:rPr lang="ru-RU" sz="2000" dirty="0" err="1">
                <a:solidFill>
                  <a:srgbClr val="002060"/>
                </a:solidFill>
                <a:latin typeface="Arial Narrow" panose="020B0606020202030204" pitchFamily="34" charset="0"/>
                <a:cs typeface="Arial" panose="020B0604020202020204" pitchFamily="34" charset="0"/>
              </a:rPr>
              <a:t>робить</a:t>
            </a:r>
            <a:r>
              <a:rPr lang="ru-RU" sz="2000" dirty="0">
                <a:solidFill>
                  <a:srgbClr val="002060"/>
                </a:solidFill>
                <a:latin typeface="Arial Narrow" panose="020B0606020202030204" pitchFamily="34" charset="0"/>
                <a:cs typeface="Arial" panose="020B0604020202020204" pitchFamily="34" charset="0"/>
              </a:rPr>
              <a:t> </a:t>
            </a:r>
            <a:r>
              <a:rPr lang="ru-RU" sz="2000" dirty="0" err="1">
                <a:solidFill>
                  <a:srgbClr val="002060"/>
                </a:solidFill>
                <a:latin typeface="Arial Narrow" panose="020B0606020202030204" pitchFamily="34" charset="0"/>
                <a:cs typeface="Arial" panose="020B0604020202020204" pitchFamily="34" charset="0"/>
              </a:rPr>
              <a:t>свідомий</a:t>
            </a:r>
            <a:r>
              <a:rPr lang="ru-RU" sz="2000" dirty="0">
                <a:solidFill>
                  <a:srgbClr val="002060"/>
                </a:solidFill>
                <a:latin typeface="Arial Narrow" panose="020B0606020202030204" pitchFamily="34" charset="0"/>
                <a:cs typeface="Arial" panose="020B0604020202020204" pitchFamily="34" charset="0"/>
              </a:rPr>
              <a:t> </a:t>
            </a:r>
            <a:r>
              <a:rPr lang="ru-RU" sz="2000" dirty="0" err="1">
                <a:solidFill>
                  <a:srgbClr val="002060"/>
                </a:solidFill>
                <a:latin typeface="Arial Narrow" panose="020B0606020202030204" pitchFamily="34" charset="0"/>
                <a:cs typeface="Arial" panose="020B0604020202020204" pitchFamily="34" charset="0"/>
              </a:rPr>
              <a:t>вибір</a:t>
            </a:r>
            <a:r>
              <a:rPr lang="ru-RU" sz="2000" dirty="0">
                <a:solidFill>
                  <a:srgbClr val="002060"/>
                </a:solidFill>
                <a:latin typeface="Arial Narrow" panose="020B0606020202030204" pitchFamily="34" charset="0"/>
                <a:cs typeface="Arial" panose="020B0604020202020204" pitchFamily="34" charset="0"/>
              </a:rPr>
              <a:t> і </a:t>
            </a:r>
            <a:r>
              <a:rPr lang="ru-RU" sz="2000" dirty="0" err="1">
                <a:solidFill>
                  <a:srgbClr val="002060"/>
                </a:solidFill>
                <a:latin typeface="Arial Narrow" panose="020B0606020202030204" pitchFamily="34" charset="0"/>
                <a:cs typeface="Arial" panose="020B0604020202020204" pitchFamily="34" charset="0"/>
              </a:rPr>
              <a:t>погоджується</a:t>
            </a:r>
            <a:r>
              <a:rPr lang="ru-RU" sz="2000" dirty="0">
                <a:solidFill>
                  <a:srgbClr val="002060"/>
                </a:solidFill>
                <a:latin typeface="Arial Narrow" panose="020B0606020202030204" pitchFamily="34" charset="0"/>
                <a:cs typeface="Arial" panose="020B0604020202020204" pitchFamily="34" charset="0"/>
              </a:rPr>
              <a:t> на </a:t>
            </a:r>
            <a:r>
              <a:rPr lang="ru-RU" sz="2000" dirty="0" err="1">
                <a:solidFill>
                  <a:srgbClr val="002060"/>
                </a:solidFill>
                <a:latin typeface="Arial Narrow" panose="020B0606020202030204" pitchFamily="34" charset="0"/>
                <a:cs typeface="Arial" panose="020B0604020202020204" pitchFamily="34" charset="0"/>
              </a:rPr>
              <a:t>суворе</a:t>
            </a:r>
            <a:r>
              <a:rPr lang="ru-RU" sz="2000" dirty="0">
                <a:solidFill>
                  <a:srgbClr val="002060"/>
                </a:solidFill>
                <a:latin typeface="Arial Narrow" panose="020B0606020202030204" pitchFamily="34" charset="0"/>
                <a:cs typeface="Arial" panose="020B0604020202020204" pitchFamily="34" charset="0"/>
              </a:rPr>
              <a:t> </a:t>
            </a:r>
            <a:r>
              <a:rPr lang="ru-RU" sz="2000" dirty="0" err="1">
                <a:solidFill>
                  <a:srgbClr val="002060"/>
                </a:solidFill>
                <a:latin typeface="Arial Narrow" panose="020B0606020202030204" pitchFamily="34" charset="0"/>
                <a:cs typeface="Arial" panose="020B0604020202020204" pitchFamily="34" charset="0"/>
              </a:rPr>
              <a:t>обмеження</a:t>
            </a:r>
            <a:r>
              <a:rPr lang="ru-RU" sz="2000" dirty="0">
                <a:solidFill>
                  <a:srgbClr val="002060"/>
                </a:solidFill>
                <a:latin typeface="Arial Narrow" panose="020B0606020202030204" pitchFamily="34" charset="0"/>
                <a:cs typeface="Arial" panose="020B0604020202020204" pitchFamily="34" charset="0"/>
              </a:rPr>
              <a:t> як у </a:t>
            </a:r>
            <a:r>
              <a:rPr lang="ru-RU" sz="2000" dirty="0" err="1">
                <a:solidFill>
                  <a:srgbClr val="002060"/>
                </a:solidFill>
                <a:latin typeface="Arial Narrow" panose="020B0606020202030204" pitchFamily="34" charset="0"/>
                <a:cs typeface="Arial" panose="020B0604020202020204" pitchFamily="34" charset="0"/>
              </a:rPr>
              <a:t>публічній</a:t>
            </a:r>
            <a:r>
              <a:rPr lang="ru-RU" sz="2000" dirty="0">
                <a:solidFill>
                  <a:srgbClr val="002060"/>
                </a:solidFill>
                <a:latin typeface="Arial Narrow" panose="020B0606020202030204" pitchFamily="34" charset="0"/>
                <a:cs typeface="Arial" panose="020B0604020202020204" pitchFamily="34" charset="0"/>
              </a:rPr>
              <a:t>, так і у </a:t>
            </a:r>
            <a:r>
              <a:rPr lang="ru-RU" sz="2000" dirty="0" err="1">
                <a:solidFill>
                  <a:srgbClr val="002060"/>
                </a:solidFill>
                <a:latin typeface="Arial Narrow" panose="020B0606020202030204" pitchFamily="34" charset="0"/>
                <a:cs typeface="Arial" panose="020B0604020202020204" pitchFamily="34" charset="0"/>
              </a:rPr>
              <a:t>приватній</a:t>
            </a:r>
            <a:r>
              <a:rPr lang="ru-RU" sz="2000" dirty="0">
                <a:solidFill>
                  <a:srgbClr val="002060"/>
                </a:solidFill>
                <a:latin typeface="Arial Narrow" panose="020B0606020202030204" pitchFamily="34" charset="0"/>
                <a:cs typeface="Arial" panose="020B0604020202020204" pitchFamily="34" charset="0"/>
              </a:rPr>
              <a:t> </a:t>
            </a:r>
            <a:r>
              <a:rPr lang="ru-RU" sz="2000" dirty="0" err="1">
                <a:solidFill>
                  <a:srgbClr val="002060"/>
                </a:solidFill>
                <a:latin typeface="Arial Narrow" panose="020B0606020202030204" pitchFamily="34" charset="0"/>
                <a:cs typeface="Arial" panose="020B0604020202020204" pitchFamily="34" charset="0"/>
              </a:rPr>
              <a:t>діяльності</a:t>
            </a:r>
            <a:r>
              <a:rPr lang="ru-RU" sz="2000" dirty="0">
                <a:solidFill>
                  <a:srgbClr val="002060"/>
                </a:solidFill>
                <a:latin typeface="Arial Narrow" panose="020B0606020202030204" pitchFamily="34" charset="0"/>
                <a:cs typeface="Arial" panose="020B0604020202020204" pitchFamily="34" charset="0"/>
              </a:rPr>
              <a:t>. </a:t>
            </a:r>
            <a:endParaRPr lang="uk-UA" sz="2000" dirty="0">
              <a:solidFill>
                <a:srgbClr val="002060"/>
              </a:solidFill>
              <a:latin typeface="Arial Narrow" panose="020B0606020202030204" pitchFamily="34" charset="0"/>
              <a:cs typeface="Arial" panose="020B0604020202020204" pitchFamily="34" charset="0"/>
            </a:endParaRPr>
          </a:p>
        </p:txBody>
      </p:sp>
      <p:sp>
        <p:nvSpPr>
          <p:cNvPr id="5" name="Прямокутник 4">
            <a:extLst>
              <a:ext uri="{FF2B5EF4-FFF2-40B4-BE49-F238E27FC236}">
                <a16:creationId xmlns:a16="http://schemas.microsoft.com/office/drawing/2014/main" id="{72B1EFEA-294E-499F-BF58-4EA505973EBE}"/>
              </a:ext>
            </a:extLst>
          </p:cNvPr>
          <p:cNvSpPr/>
          <p:nvPr/>
        </p:nvSpPr>
        <p:spPr>
          <a:xfrm>
            <a:off x="426993" y="4725144"/>
            <a:ext cx="8440307" cy="2000548"/>
          </a:xfrm>
          <a:prstGeom prst="rect">
            <a:avLst/>
          </a:prstGeom>
        </p:spPr>
        <p:txBody>
          <a:bodyPr wrap="square">
            <a:spAutoFit/>
          </a:bodyPr>
          <a:lstStyle/>
          <a:p>
            <a:pPr indent="357188" algn="just"/>
            <a:r>
              <a:rPr lang="uk-UA" sz="1600" dirty="0">
                <a:solidFill>
                  <a:srgbClr val="FF0000"/>
                </a:solidFill>
                <a:latin typeface="Arial Narrow" panose="020B0606020202030204" pitchFamily="34" charset="0"/>
                <a:cs typeface="Arial" panose="020B0604020202020204" pitchFamily="34" charset="0"/>
              </a:rPr>
              <a:t>Наказом Національного агентства України з питань державної служби від 28 квітня 2021 року             № 72-21 внесено зміни до Загальних правил етичної поведінки державних службовців та посадових осіб місцевого самоврядування. Цей наказ зареєстровано в Міністерстві юстиції України 20.05.2021 за   </a:t>
            </a:r>
            <a:br>
              <a:rPr lang="uk-UA" sz="1600" dirty="0">
                <a:solidFill>
                  <a:srgbClr val="FF0000"/>
                </a:solidFill>
                <a:latin typeface="Arial Narrow" panose="020B0606020202030204" pitchFamily="34" charset="0"/>
                <a:cs typeface="Arial" panose="020B0604020202020204" pitchFamily="34" charset="0"/>
              </a:rPr>
            </a:br>
            <a:r>
              <a:rPr lang="uk-UA" sz="1600" dirty="0">
                <a:solidFill>
                  <a:srgbClr val="FF0000"/>
                </a:solidFill>
                <a:latin typeface="Arial Narrow" panose="020B0606020202030204" pitchFamily="34" charset="0"/>
                <a:cs typeface="Arial" panose="020B0604020202020204" pitchFamily="34" charset="0"/>
              </a:rPr>
              <a:t>№ 668/36290</a:t>
            </a:r>
          </a:p>
          <a:p>
            <a:pPr indent="357188" algn="just"/>
            <a:endParaRPr lang="uk-UA" sz="2000" dirty="0">
              <a:solidFill>
                <a:srgbClr val="002060"/>
              </a:solidFill>
              <a:latin typeface="Arial Narrow" panose="020B0606020202030204" pitchFamily="34" charset="0"/>
              <a:cs typeface="Arial" panose="020B0604020202020204" pitchFamily="34" charset="0"/>
            </a:endParaRPr>
          </a:p>
          <a:p>
            <a:pPr indent="357188" algn="just"/>
            <a:r>
              <a:rPr lang="uk-UA" sz="2000" dirty="0">
                <a:solidFill>
                  <a:srgbClr val="002060"/>
                </a:solidFill>
                <a:latin typeface="Arial Narrow" panose="020B0606020202030204" pitchFamily="34" charset="0"/>
                <a:cs typeface="Arial" panose="020B0604020202020204" pitchFamily="34" charset="0"/>
              </a:rPr>
              <a:t>Ці Правила регулюють моральні засади діяльності державних службовців та полягають у дотриманні принципів етики державної служби. </a:t>
            </a:r>
          </a:p>
        </p:txBody>
      </p:sp>
      <p:pic>
        <p:nvPicPr>
          <p:cNvPr id="1026" name="Picture 2" descr="Ð ÐµÐ·ÑÐ»ÑÑÐ°Ñ Ð¿Ð¾ÑÑÐºÑ Ð·Ð¾Ð±ÑÐ°Ð¶ÐµÐ½Ñ Ð·Ð° Ð·Ð°Ð¿Ð¸ÑÐ¾Ð¼ &quot;ÑÐ»ÑÐ¶Ð±Ð¾Ð²Ð¸Ð¹ ÐµÑÐ¸ÐºÐµÑ&quot;">
            <a:extLst>
              <a:ext uri="{FF2B5EF4-FFF2-40B4-BE49-F238E27FC236}">
                <a16:creationId xmlns:a16="http://schemas.microsoft.com/office/drawing/2014/main" id="{84357BF0-5D96-4484-93C3-EE4542A82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77" y="2950270"/>
            <a:ext cx="298132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3BF6D152-F15E-48AA-A9A5-3D6FB0249DBC}"/>
              </a:ext>
            </a:extLst>
          </p:cNvPr>
          <p:cNvPicPr>
            <a:picLocks noChangeAspect="1"/>
          </p:cNvPicPr>
          <p:nvPr/>
        </p:nvPicPr>
        <p:blipFill>
          <a:blip r:embed="rId4"/>
          <a:stretch>
            <a:fillRect/>
          </a:stretch>
        </p:blipFill>
        <p:spPr>
          <a:xfrm>
            <a:off x="6238400" y="975369"/>
            <a:ext cx="2628900" cy="1733550"/>
          </a:xfrm>
          <a:prstGeom prst="rect">
            <a:avLst/>
          </a:prstGeom>
        </p:spPr>
      </p:pic>
    </p:spTree>
    <p:extLst>
      <p:ext uri="{BB962C8B-B14F-4D97-AF65-F5344CB8AC3E}">
        <p14:creationId xmlns:p14="http://schemas.microsoft.com/office/powerpoint/2010/main" val="289677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32955" y="0"/>
            <a:ext cx="9144000" cy="6857999"/>
          </a:xfrm>
          <a:prstGeom prst="rect">
            <a:avLst/>
          </a:prstGeom>
          <a:gradFill flip="none" rotWithShape="1">
            <a:gsLst>
              <a:gs pos="80750">
                <a:srgbClr val="FFFF00"/>
              </a:gs>
              <a:gs pos="78500">
                <a:srgbClr val="9FBDE2"/>
              </a:gs>
              <a:gs pos="74000">
                <a:schemeClr val="tx2">
                  <a:lumMod val="40000"/>
                  <a:lumOff val="60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2" name="Прямокутник 1">
            <a:extLst>
              <a:ext uri="{FF2B5EF4-FFF2-40B4-BE49-F238E27FC236}">
                <a16:creationId xmlns:a16="http://schemas.microsoft.com/office/drawing/2014/main" id="{FA86B560-FE34-435C-8306-A14029F88639}"/>
              </a:ext>
            </a:extLst>
          </p:cNvPr>
          <p:cNvSpPr/>
          <p:nvPr/>
        </p:nvSpPr>
        <p:spPr>
          <a:xfrm>
            <a:off x="2711553" y="846033"/>
            <a:ext cx="6110309" cy="1846659"/>
          </a:xfrm>
          <a:prstGeom prst="rect">
            <a:avLst/>
          </a:prstGeom>
        </p:spPr>
        <p:txBody>
          <a:bodyPr wrap="square">
            <a:spAutoFit/>
          </a:bodyPr>
          <a:lstStyle/>
          <a:p>
            <a:pPr algn="just"/>
            <a:r>
              <a:rPr lang="uk-UA" sz="2000" b="1" dirty="0">
                <a:solidFill>
                  <a:srgbClr val="C00000"/>
                </a:solidFill>
                <a:latin typeface="Arial Narrow" panose="020B0606020202030204" pitchFamily="34" charset="0"/>
                <a:cs typeface="Arial" panose="020B0604020202020204" pitchFamily="34" charset="0"/>
              </a:rPr>
              <a:t>Посадові особи </a:t>
            </a:r>
            <a:r>
              <a:rPr lang="uk-UA" sz="2000" dirty="0">
                <a:solidFill>
                  <a:srgbClr val="002060"/>
                </a:solidFill>
                <a:latin typeface="Arial Narrow" panose="020B0606020202030204" pitchFamily="34" charset="0"/>
                <a:cs typeface="Arial" panose="020B0604020202020204" pitchFamily="34" charset="0"/>
              </a:rPr>
              <a:t>під час виконання своїх службових повноважень </a:t>
            </a:r>
            <a:r>
              <a:rPr lang="uk-UA" sz="2000" b="1" dirty="0">
                <a:solidFill>
                  <a:srgbClr val="002060"/>
                </a:solidFill>
                <a:latin typeface="Arial Narrow" panose="020B0606020202030204" pitchFamily="34" charset="0"/>
                <a:cs typeface="Arial" panose="020B0604020202020204" pitchFamily="34" charset="0"/>
              </a:rPr>
              <a:t>зобов’язані неухильно додержуватися вимог закону та загальновизнаних етичних норм поведінки</a:t>
            </a:r>
            <a:r>
              <a:rPr lang="uk-UA" sz="2000" dirty="0">
                <a:solidFill>
                  <a:srgbClr val="C00000"/>
                </a:solidFill>
                <a:latin typeface="Arial Narrow" panose="020B0606020202030204" pitchFamily="34" charset="0"/>
                <a:cs typeface="Arial" panose="020B0604020202020204" pitchFamily="34" charset="0"/>
              </a:rPr>
              <a:t>, </a:t>
            </a:r>
            <a:r>
              <a:rPr lang="uk-UA" sz="2000" b="1" dirty="0">
                <a:solidFill>
                  <a:srgbClr val="C00000"/>
                </a:solidFill>
                <a:latin typeface="Arial Narrow" panose="020B0606020202030204" pitchFamily="34" charset="0"/>
                <a:cs typeface="Arial" panose="020B0604020202020204" pitchFamily="34" charset="0"/>
              </a:rPr>
              <a:t>бути ввічливими у стосунках з громадянами, керівниками, колегами і підлеглими </a:t>
            </a:r>
          </a:p>
          <a:p>
            <a:pPr algn="just"/>
            <a:r>
              <a:rPr lang="uk-UA" sz="1400" dirty="0">
                <a:solidFill>
                  <a:srgbClr val="002060"/>
                </a:solidFill>
                <a:latin typeface="Arial Narrow" panose="020B0606020202030204" pitchFamily="34" charset="0"/>
                <a:cs typeface="Arial" panose="020B0604020202020204" pitchFamily="34" charset="0"/>
              </a:rPr>
              <a:t>(стаття 38 Закону України «Про запобігання корупції»).</a:t>
            </a:r>
          </a:p>
        </p:txBody>
      </p:sp>
      <p:grpSp>
        <p:nvGrpSpPr>
          <p:cNvPr id="26" name="Групувати 25">
            <a:extLst>
              <a:ext uri="{FF2B5EF4-FFF2-40B4-BE49-F238E27FC236}">
                <a16:creationId xmlns:a16="http://schemas.microsoft.com/office/drawing/2014/main" id="{1238BAC6-71D2-4BC6-BC11-1EA42ED40CF2}"/>
              </a:ext>
            </a:extLst>
          </p:cNvPr>
          <p:cNvGrpSpPr/>
          <p:nvPr/>
        </p:nvGrpSpPr>
        <p:grpSpPr>
          <a:xfrm>
            <a:off x="5823554" y="4768007"/>
            <a:ext cx="3281547" cy="1539494"/>
            <a:chOff x="6474253" y="3493610"/>
            <a:chExt cx="2717249" cy="1348312"/>
          </a:xfrm>
        </p:grpSpPr>
        <p:pic>
          <p:nvPicPr>
            <p:cNvPr id="2056" name="Picture 8" descr="Ð ÐµÐ·ÑÐ»ÑÑÐ°Ñ Ð¿Ð¾ÑÑÐºÑ Ð·Ð¾Ð±ÑÐ°Ð¶ÐµÐ½Ñ Ð·Ð° Ð·Ð°Ð¿Ð¸ÑÐ¾Ð¼ &quot;Ð±ÑÑÐ¸ Ð²Ð²ÑÑÐ»Ð¸Ð²Ð¸Ð¼Ð¸ Ð½Ð° ÑÐ¾Ð±Ð¾ÑÑ&quot;">
              <a:extLst>
                <a:ext uri="{FF2B5EF4-FFF2-40B4-BE49-F238E27FC236}">
                  <a16:creationId xmlns:a16="http://schemas.microsoft.com/office/drawing/2014/main" id="{7012A191-A8C7-4BA4-8368-19B96090F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253" y="3493610"/>
              <a:ext cx="2407700" cy="1348312"/>
            </a:xfrm>
            <a:prstGeom prst="rect">
              <a:avLst/>
            </a:prstGeom>
            <a:noFill/>
            <a:extLst>
              <a:ext uri="{909E8E84-426E-40DD-AFC4-6F175D3DCCD1}">
                <a14:hiddenFill xmlns:a14="http://schemas.microsoft.com/office/drawing/2010/main">
                  <a:solidFill>
                    <a:srgbClr val="FFFFFF"/>
                  </a:solidFill>
                </a14:hiddenFill>
              </a:ext>
            </a:extLst>
          </p:spPr>
        </p:pic>
        <p:sp>
          <p:nvSpPr>
            <p:cNvPr id="25" name="Половина рамки 24">
              <a:extLst>
                <a:ext uri="{FF2B5EF4-FFF2-40B4-BE49-F238E27FC236}">
                  <a16:creationId xmlns:a16="http://schemas.microsoft.com/office/drawing/2014/main" id="{C1870042-A12D-4484-B902-4595FC911F20}"/>
                </a:ext>
              </a:extLst>
            </p:cNvPr>
            <p:cNvSpPr/>
            <p:nvPr/>
          </p:nvSpPr>
          <p:spPr>
            <a:xfrm rot="8500627" flipH="1">
              <a:off x="8053485" y="4116355"/>
              <a:ext cx="1138017" cy="437059"/>
            </a:xfrm>
            <a:prstGeom prst="halfFram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grpSp>
      <p:grpSp>
        <p:nvGrpSpPr>
          <p:cNvPr id="37" name="Групувати 36">
            <a:extLst>
              <a:ext uri="{FF2B5EF4-FFF2-40B4-BE49-F238E27FC236}">
                <a16:creationId xmlns:a16="http://schemas.microsoft.com/office/drawing/2014/main" id="{07D701E3-F499-4FFA-AED9-810EF7F5A032}"/>
              </a:ext>
            </a:extLst>
          </p:cNvPr>
          <p:cNvGrpSpPr/>
          <p:nvPr/>
        </p:nvGrpSpPr>
        <p:grpSpPr>
          <a:xfrm>
            <a:off x="338659" y="1052502"/>
            <a:ext cx="2404896" cy="1512168"/>
            <a:chOff x="338659" y="1052502"/>
            <a:chExt cx="2404896" cy="1512168"/>
          </a:xfrm>
        </p:grpSpPr>
        <p:pic>
          <p:nvPicPr>
            <p:cNvPr id="32" name="Picture 2" descr="Ð ÐµÐ·ÑÐ»ÑÑÐ°Ñ Ð¿Ð¾ÑÑÐºÑ Ð·Ð¾Ð±ÑÐ°Ð¶ÐµÐ½Ñ Ð·Ð° Ð·Ð°Ð¿Ð¸ÑÐ¾Ð¼ &quot;ÑÐ»ÑÐ¶Ð±Ð¾Ð²Ð¸Ð¹ ÐµÑÐ¸ÐºÐµÑ&quot;">
              <a:extLst>
                <a:ext uri="{FF2B5EF4-FFF2-40B4-BE49-F238E27FC236}">
                  <a16:creationId xmlns:a16="http://schemas.microsoft.com/office/drawing/2014/main" id="{7DD6D844-DEEA-482C-92E8-F0C6B4980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35" y="1052502"/>
              <a:ext cx="2335820" cy="151216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Групувати 26">
              <a:extLst>
                <a:ext uri="{FF2B5EF4-FFF2-40B4-BE49-F238E27FC236}">
                  <a16:creationId xmlns:a16="http://schemas.microsoft.com/office/drawing/2014/main" id="{0D888AD6-F57B-4391-A061-0A508AB824A0}"/>
                </a:ext>
              </a:extLst>
            </p:cNvPr>
            <p:cNvGrpSpPr/>
            <p:nvPr/>
          </p:nvGrpSpPr>
          <p:grpSpPr>
            <a:xfrm>
              <a:off x="338659" y="1772815"/>
              <a:ext cx="952049" cy="765544"/>
              <a:chOff x="7396724" y="1105794"/>
              <a:chExt cx="1140156" cy="916530"/>
            </a:xfrm>
          </p:grpSpPr>
          <p:cxnSp>
            <p:nvCxnSpPr>
              <p:cNvPr id="5" name="Пряма сполучна лінія 4">
                <a:extLst>
                  <a:ext uri="{FF2B5EF4-FFF2-40B4-BE49-F238E27FC236}">
                    <a16:creationId xmlns:a16="http://schemas.microsoft.com/office/drawing/2014/main" id="{B51652E3-CB32-4476-AB49-D0B9E9314F62}"/>
                  </a:ext>
                </a:extLst>
              </p:cNvPr>
              <p:cNvCxnSpPr>
                <a:cxnSpLocks/>
              </p:cNvCxnSpPr>
              <p:nvPr/>
            </p:nvCxnSpPr>
            <p:spPr>
              <a:xfrm flipV="1">
                <a:off x="7478588" y="1148620"/>
                <a:ext cx="1058292" cy="87370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Пряма сполучна лінія 11">
                <a:extLst>
                  <a:ext uri="{FF2B5EF4-FFF2-40B4-BE49-F238E27FC236}">
                    <a16:creationId xmlns:a16="http://schemas.microsoft.com/office/drawing/2014/main" id="{9A39EA63-7DE7-4B38-B066-C1F0E8022FF2}"/>
                  </a:ext>
                </a:extLst>
              </p:cNvPr>
              <p:cNvCxnSpPr>
                <a:cxnSpLocks/>
              </p:cNvCxnSpPr>
              <p:nvPr/>
            </p:nvCxnSpPr>
            <p:spPr>
              <a:xfrm flipH="1" flipV="1">
                <a:off x="7396724" y="1105794"/>
                <a:ext cx="1140156" cy="891406"/>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29" name="Прямокутник 28">
            <a:extLst>
              <a:ext uri="{FF2B5EF4-FFF2-40B4-BE49-F238E27FC236}">
                <a16:creationId xmlns:a16="http://schemas.microsoft.com/office/drawing/2014/main" id="{647C2791-A393-4AD5-AC1C-2A126D2CCFEA}"/>
              </a:ext>
            </a:extLst>
          </p:cNvPr>
          <p:cNvSpPr/>
          <p:nvPr/>
        </p:nvSpPr>
        <p:spPr>
          <a:xfrm>
            <a:off x="350086" y="2981590"/>
            <a:ext cx="8537820" cy="1200329"/>
          </a:xfrm>
          <a:prstGeom prst="rect">
            <a:avLst/>
          </a:prstGeom>
        </p:spPr>
        <p:txBody>
          <a:bodyPr wrap="square">
            <a:spAutoFit/>
          </a:bodyPr>
          <a:lstStyle/>
          <a:p>
            <a:pPr algn="just"/>
            <a:r>
              <a:rPr lang="uk-UA" dirty="0">
                <a:solidFill>
                  <a:srgbClr val="002060"/>
                </a:solidFill>
                <a:latin typeface="Arial Narrow" panose="020B0606020202030204" pitchFamily="34" charset="0"/>
                <a:cs typeface="Arial" panose="020B0604020202020204" pitchFamily="34" charset="0"/>
              </a:rPr>
              <a:t>Державні службовці під час виконання своїх посадових обов’язків зобов’язані неухильно дотримуватись загальновизнаних етичних норм поведінки, бути доброзичливими та ввічливими, дотримуватись високої культури спілкування (</a:t>
            </a:r>
            <a:r>
              <a:rPr lang="uk-UA" b="1" dirty="0">
                <a:solidFill>
                  <a:srgbClr val="C00000"/>
                </a:solidFill>
                <a:latin typeface="Arial Narrow" panose="020B0606020202030204" pitchFamily="34" charset="0"/>
                <a:cs typeface="Arial" panose="020B0604020202020204" pitchFamily="34" charset="0"/>
              </a:rPr>
              <a:t>не допускати використання нецензурної лексики, підвищеної інтонації</a:t>
            </a:r>
            <a:r>
              <a:rPr lang="uk-UA" dirty="0">
                <a:solidFill>
                  <a:srgbClr val="002060"/>
                </a:solidFill>
                <a:latin typeface="Arial Narrow" panose="020B0606020202030204" pitchFamily="34" charset="0"/>
                <a:cs typeface="Arial" panose="020B0604020202020204" pitchFamily="34" charset="0"/>
              </a:rPr>
              <a:t>). </a:t>
            </a:r>
            <a:endParaRPr lang="uk-UA" b="0" i="0" dirty="0">
              <a:solidFill>
                <a:srgbClr val="002060"/>
              </a:solidFill>
              <a:effectLst/>
              <a:latin typeface="Arial Narrow" panose="020B0606020202030204" pitchFamily="34" charset="0"/>
              <a:cs typeface="Arial" panose="020B0604020202020204" pitchFamily="34" charset="0"/>
            </a:endParaRPr>
          </a:p>
        </p:txBody>
      </p:sp>
      <p:sp>
        <p:nvSpPr>
          <p:cNvPr id="30" name="Прямокутник 29">
            <a:extLst>
              <a:ext uri="{FF2B5EF4-FFF2-40B4-BE49-F238E27FC236}">
                <a16:creationId xmlns:a16="http://schemas.microsoft.com/office/drawing/2014/main" id="{EFF4BD38-2724-41AA-9974-C0FC4C7E499A}"/>
              </a:ext>
            </a:extLst>
          </p:cNvPr>
          <p:cNvSpPr/>
          <p:nvPr/>
        </p:nvSpPr>
        <p:spPr>
          <a:xfrm>
            <a:off x="407017" y="4309574"/>
            <a:ext cx="8480889" cy="707886"/>
          </a:xfrm>
          <a:prstGeom prst="rect">
            <a:avLst/>
          </a:prstGeom>
        </p:spPr>
        <p:txBody>
          <a:bodyPr wrap="square">
            <a:spAutoFit/>
          </a:bodyPr>
          <a:lstStyle/>
          <a:p>
            <a:pPr algn="just"/>
            <a:r>
              <a:rPr lang="uk-UA" sz="2000" dirty="0">
                <a:solidFill>
                  <a:srgbClr val="002060"/>
                </a:solidFill>
                <a:latin typeface="Arial Narrow" panose="020B0606020202030204" pitchFamily="34" charset="0"/>
                <a:cs typeface="Arial" panose="020B0604020202020204" pitchFamily="34" charset="0"/>
              </a:rPr>
              <a:t>Державні службовці повинні запобігати виникненню конфліктів у стосунках з громадянами, керівниками, колегами та підлеглими.</a:t>
            </a:r>
          </a:p>
        </p:txBody>
      </p:sp>
    </p:spTree>
    <p:extLst>
      <p:ext uri="{BB962C8B-B14F-4D97-AF65-F5344CB8AC3E}">
        <p14:creationId xmlns:p14="http://schemas.microsoft.com/office/powerpoint/2010/main" val="288228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18978" y="-3774"/>
            <a:ext cx="9144000" cy="6857999"/>
          </a:xfrm>
          <a:prstGeom prst="rect">
            <a:avLst/>
          </a:prstGeom>
          <a:gradFill flip="none" rotWithShape="1">
            <a:gsLst>
              <a:gs pos="80750">
                <a:srgbClr val="FFFF00"/>
              </a:gs>
              <a:gs pos="78500">
                <a:srgbClr val="9FBDE2"/>
              </a:gs>
              <a:gs pos="74000">
                <a:schemeClr val="tx2">
                  <a:lumMod val="40000"/>
                  <a:lumOff val="60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Прямокутник 2">
            <a:extLst>
              <a:ext uri="{FF2B5EF4-FFF2-40B4-BE49-F238E27FC236}">
                <a16:creationId xmlns:a16="http://schemas.microsoft.com/office/drawing/2014/main" id="{950EC817-D8FB-4537-ABDF-E6AFBA6860E2}"/>
              </a:ext>
            </a:extLst>
          </p:cNvPr>
          <p:cNvSpPr/>
          <p:nvPr/>
        </p:nvSpPr>
        <p:spPr>
          <a:xfrm>
            <a:off x="2267744" y="901556"/>
            <a:ext cx="6517085" cy="1323439"/>
          </a:xfrm>
          <a:prstGeom prst="rect">
            <a:avLst/>
          </a:prstGeom>
        </p:spPr>
        <p:txBody>
          <a:bodyPr wrap="square">
            <a:spAutoFit/>
          </a:bodyPr>
          <a:lstStyle/>
          <a:p>
            <a:pPr indent="357188" algn="just" fontAlgn="base">
              <a:spcAft>
                <a:spcPts val="0"/>
              </a:spcAft>
            </a:pPr>
            <a:r>
              <a:rPr lang="uk-UA" sz="2000" u="sng"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Такі поняття, як </a:t>
            </a:r>
            <a:r>
              <a:rPr lang="uk-UA" sz="2000" b="1" u="sng"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ввічливість, гідність, тактовність, стосуються всіх однаково</a:t>
            </a:r>
            <a:r>
              <a:rPr lang="uk-UA" sz="2000" u="sng"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в державній установі, незалежно від того, хто є </a:t>
            </a:r>
            <a:r>
              <a:rPr lang="uk-UA" sz="2000" u="sng" dirty="0" err="1">
                <a:solidFill>
                  <a:srgbClr val="002060"/>
                </a:solidFill>
                <a:latin typeface="Arial Narrow" panose="020B0606020202030204" pitchFamily="34" charset="0"/>
                <a:ea typeface="Times New Roman" panose="02020603050405020304" pitchFamily="18" charset="0"/>
                <a:cs typeface="Arial" panose="020B0604020202020204" pitchFamily="34" charset="0"/>
              </a:rPr>
              <a:t>спілкувальником</a:t>
            </a:r>
            <a:r>
              <a:rPr lang="uk-UA" sz="2000" u="sng"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на цей момент (колега, громадянин, вахтер, технічний працівник).</a:t>
            </a:r>
            <a:endPar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endParaRPr>
          </a:p>
        </p:txBody>
      </p:sp>
      <p:pic>
        <p:nvPicPr>
          <p:cNvPr id="9" name="Рисунок 8">
            <a:extLst>
              <a:ext uri="{FF2B5EF4-FFF2-40B4-BE49-F238E27FC236}">
                <a16:creationId xmlns:a16="http://schemas.microsoft.com/office/drawing/2014/main" id="{9060F424-7591-4BA1-836B-C0870149B574}"/>
              </a:ext>
            </a:extLst>
          </p:cNvPr>
          <p:cNvPicPr>
            <a:picLocks noChangeAspect="1"/>
          </p:cNvPicPr>
          <p:nvPr/>
        </p:nvPicPr>
        <p:blipFill>
          <a:blip r:embed="rId3"/>
          <a:stretch>
            <a:fillRect/>
          </a:stretch>
        </p:blipFill>
        <p:spPr>
          <a:xfrm>
            <a:off x="434428" y="692696"/>
            <a:ext cx="1529488" cy="2228448"/>
          </a:xfrm>
          <a:prstGeom prst="rect">
            <a:avLst/>
          </a:prstGeom>
        </p:spPr>
      </p:pic>
      <p:sp>
        <p:nvSpPr>
          <p:cNvPr id="2" name="Прямокутник 1">
            <a:extLst>
              <a:ext uri="{FF2B5EF4-FFF2-40B4-BE49-F238E27FC236}">
                <a16:creationId xmlns:a16="http://schemas.microsoft.com/office/drawing/2014/main" id="{367A2EBE-DEC6-4B84-9DB9-8EF6A4A3EBED}"/>
              </a:ext>
            </a:extLst>
          </p:cNvPr>
          <p:cNvSpPr/>
          <p:nvPr/>
        </p:nvSpPr>
        <p:spPr>
          <a:xfrm>
            <a:off x="395536" y="2586292"/>
            <a:ext cx="8425658" cy="4093428"/>
          </a:xfrm>
          <a:prstGeom prst="rect">
            <a:avLst/>
          </a:prstGeom>
        </p:spPr>
        <p:txBody>
          <a:bodyPr wrap="square">
            <a:spAutoFit/>
          </a:bodyPr>
          <a:lstStyle/>
          <a:p>
            <a:pPr indent="357188" algn="just" fontAlgn="base">
              <a:spcAft>
                <a:spcPts val="0"/>
              </a:spcAft>
            </a:pPr>
            <a: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У діловій сфері немає «чоловічого» та «жіночого» ділового етикету, а є дві форми поведінки – ділова та дружня. Тому жінка не повинна вимагати до себе особливого ставлення і не приймати ті знаки уваги, на які може розраховувати </a:t>
            </a:r>
            <a:b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br>
            <a: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у світському та приватному житті. </a:t>
            </a:r>
          </a:p>
          <a:p>
            <a:pPr indent="357188" algn="just" fontAlgn="base">
              <a:spcAft>
                <a:spcPts val="0"/>
              </a:spcAft>
            </a:pPr>
            <a: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Ознакою хорошого тону є демонстрування як чоловіками, так і жінками гарних манер та вихованості, уміння допомогти один одному. </a:t>
            </a:r>
          </a:p>
          <a:p>
            <a:pPr indent="357188" algn="just" fontAlgn="base">
              <a:spcAft>
                <a:spcPts val="0"/>
              </a:spcAft>
            </a:pPr>
            <a: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Якщо ділова людина має гарні манери й постійно демонструє їх повсюдно, то це викликає довіру до неї, її поведінку можна передбачити, з нею безпечно, вона </a:t>
            </a:r>
            <a:b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br>
            <a: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є стабільною, її поведінка відповідає очікуванням інших людей. </a:t>
            </a:r>
          </a:p>
          <a:p>
            <a:pPr indent="357188" algn="just" fontAlgn="base">
              <a:spcAft>
                <a:spcPts val="0"/>
              </a:spcAft>
            </a:pPr>
            <a:endParaRPr lang="uk-UA" sz="2000" b="1" dirty="0">
              <a:solidFill>
                <a:srgbClr val="C00000"/>
              </a:solidFill>
              <a:latin typeface="Arial Narrow" panose="020B0606020202030204" pitchFamily="34" charset="0"/>
              <a:ea typeface="Times New Roman" panose="02020603050405020304" pitchFamily="18" charset="0"/>
              <a:cs typeface="Arial" panose="020B0604020202020204" pitchFamily="34" charset="0"/>
            </a:endParaRPr>
          </a:p>
          <a:p>
            <a:pPr indent="357188" algn="just" fontAlgn="base">
              <a:spcAft>
                <a:spcPts val="0"/>
              </a:spcAft>
            </a:pPr>
            <a:r>
              <a:rPr lang="uk-UA" sz="2000" b="1" dirty="0">
                <a:solidFill>
                  <a:srgbClr val="C00000"/>
                </a:solidFill>
                <a:latin typeface="Arial Narrow" panose="020B0606020202030204" pitchFamily="34" charset="0"/>
                <a:ea typeface="Times New Roman" panose="02020603050405020304" pitchFamily="18" charset="0"/>
                <a:cs typeface="Arial" panose="020B0604020202020204" pitchFamily="34" charset="0"/>
              </a:rPr>
              <a:t>За порушення правил ділового етикету немає ніякої офіційної, адміністративної, кримінальної відповідальності, але є громадська думка, сприймання конкретної особи іншими людьми.</a:t>
            </a:r>
            <a:endParaRPr lang="uk-UA" sz="2000" b="1" dirty="0">
              <a:solidFill>
                <a:srgbClr val="C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1510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5148" y="-3773"/>
            <a:ext cx="9119873" cy="6839904"/>
          </a:xfrm>
          <a:prstGeom prst="rect">
            <a:avLst/>
          </a:prstGeom>
          <a:gradFill flip="none" rotWithShape="1">
            <a:gsLst>
              <a:gs pos="80750">
                <a:srgbClr val="FFFF00"/>
              </a:gs>
              <a:gs pos="78500">
                <a:srgbClr val="9FBDE2"/>
              </a:gs>
              <a:gs pos="74000">
                <a:schemeClr val="tx2">
                  <a:lumMod val="40000"/>
                  <a:lumOff val="60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2" name="Прямокутник 1">
            <a:extLst>
              <a:ext uri="{FF2B5EF4-FFF2-40B4-BE49-F238E27FC236}">
                <a16:creationId xmlns:a16="http://schemas.microsoft.com/office/drawing/2014/main" id="{165DBD29-962C-4266-9F53-6EBED3CC44E2}"/>
              </a:ext>
            </a:extLst>
          </p:cNvPr>
          <p:cNvSpPr/>
          <p:nvPr/>
        </p:nvSpPr>
        <p:spPr>
          <a:xfrm>
            <a:off x="2051720" y="1025930"/>
            <a:ext cx="6624736" cy="1107996"/>
          </a:xfrm>
          <a:prstGeom prst="rect">
            <a:avLst/>
          </a:prstGeom>
        </p:spPr>
        <p:txBody>
          <a:bodyPr wrap="square">
            <a:spAutoFit/>
          </a:bodyPr>
          <a:lstStyle/>
          <a:p>
            <a:pPr indent="357188" algn="just">
              <a:spcAft>
                <a:spcPts val="600"/>
              </a:spcAft>
            </a:pPr>
            <a:r>
              <a:rPr lang="uk-UA" sz="2200" b="1" dirty="0">
                <a:solidFill>
                  <a:srgbClr val="C00000"/>
                </a:solidFill>
                <a:latin typeface="Arial Narrow" panose="020B0606020202030204" pitchFamily="34" charset="0"/>
                <a:cs typeface="Arial" panose="020B0604020202020204" pitchFamily="34" charset="0"/>
              </a:rPr>
              <a:t>Державні службовці у процесі спілкуванні під час виконання посадових обов’язків повинні дотримуватися таких правил:</a:t>
            </a:r>
          </a:p>
        </p:txBody>
      </p:sp>
      <p:pic>
        <p:nvPicPr>
          <p:cNvPr id="3074" name="Picture 2" descr="Результат пошуку зображень за запитом &quot;дотримання правил&quot;">
            <a:extLst>
              <a:ext uri="{FF2B5EF4-FFF2-40B4-BE49-F238E27FC236}">
                <a16:creationId xmlns:a16="http://schemas.microsoft.com/office/drawing/2014/main" id="{61A1FCA3-71FB-4603-9ACB-A3A967965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32" y="671753"/>
            <a:ext cx="1550843" cy="159996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кутник 6">
            <a:extLst>
              <a:ext uri="{FF2B5EF4-FFF2-40B4-BE49-F238E27FC236}">
                <a16:creationId xmlns:a16="http://schemas.microsoft.com/office/drawing/2014/main" id="{AF80AC38-442B-4244-8E47-2548EB3D1B52}"/>
              </a:ext>
            </a:extLst>
          </p:cNvPr>
          <p:cNvSpPr/>
          <p:nvPr/>
        </p:nvSpPr>
        <p:spPr>
          <a:xfrm>
            <a:off x="474343" y="2200461"/>
            <a:ext cx="8280920" cy="2431435"/>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uk-UA" sz="2200" dirty="0">
                <a:solidFill>
                  <a:srgbClr val="002060"/>
                </a:solidFill>
                <a:latin typeface="Arial Narrow" panose="020B0606020202030204" pitchFamily="34" charset="0"/>
                <a:cs typeface="Arial" panose="020B0604020202020204" pitchFamily="34" charset="0"/>
              </a:rPr>
              <a:t>надавати інформацію із зазначенням даних, що її підтверджують;</a:t>
            </a:r>
          </a:p>
          <a:p>
            <a:pPr marL="285750" indent="-285750" algn="just">
              <a:spcAft>
                <a:spcPts val="1200"/>
              </a:spcAft>
              <a:buFont typeface="Wingdings" panose="05000000000000000000" pitchFamily="2" charset="2"/>
              <a:buChar char="Ø"/>
            </a:pPr>
            <a:r>
              <a:rPr lang="uk-UA" sz="2200" dirty="0">
                <a:solidFill>
                  <a:srgbClr val="002060"/>
                </a:solidFill>
                <a:latin typeface="Arial Narrow" panose="020B0606020202030204" pitchFamily="34" charset="0"/>
                <a:cs typeface="Arial" panose="020B0604020202020204" pitchFamily="34" charset="0"/>
              </a:rPr>
              <a:t>своєчасно надавати відповідно до законодавства іншим державним службовцям інформацію, необхідну для виконання ними посадових обов’язків;</a:t>
            </a:r>
          </a:p>
          <a:p>
            <a:pPr marL="285750" indent="-285750" algn="just">
              <a:spcAft>
                <a:spcPts val="1200"/>
              </a:spcAft>
              <a:buFont typeface="Wingdings" panose="05000000000000000000" pitchFamily="2" charset="2"/>
              <a:buChar char="Ø"/>
            </a:pPr>
            <a:r>
              <a:rPr lang="uk-UA" sz="2200" dirty="0">
                <a:solidFill>
                  <a:srgbClr val="002060"/>
                </a:solidFill>
                <a:latin typeface="Arial Narrow" panose="020B0606020202030204" pitchFamily="34" charset="0"/>
                <a:cs typeface="Arial" panose="020B0604020202020204" pitchFamily="34" charset="0"/>
              </a:rPr>
              <a:t>викладати інформаційні матеріали та повідомлення чітко, лаконічно та послідовно для однозначного їх сприйняття.</a:t>
            </a:r>
          </a:p>
        </p:txBody>
      </p:sp>
      <p:pic>
        <p:nvPicPr>
          <p:cNvPr id="10" name="Рисунок 9">
            <a:extLst>
              <a:ext uri="{FF2B5EF4-FFF2-40B4-BE49-F238E27FC236}">
                <a16:creationId xmlns:a16="http://schemas.microsoft.com/office/drawing/2014/main" id="{6D56DDDB-3D09-4197-AF34-8FB23B7EF069}"/>
              </a:ext>
            </a:extLst>
          </p:cNvPr>
          <p:cNvPicPr>
            <a:picLocks noChangeAspect="1"/>
          </p:cNvPicPr>
          <p:nvPr/>
        </p:nvPicPr>
        <p:blipFill>
          <a:blip r:embed="rId4"/>
          <a:stretch>
            <a:fillRect/>
          </a:stretch>
        </p:blipFill>
        <p:spPr>
          <a:xfrm>
            <a:off x="362732" y="4932171"/>
            <a:ext cx="888605" cy="1506334"/>
          </a:xfrm>
          <a:prstGeom prst="rect">
            <a:avLst/>
          </a:prstGeom>
        </p:spPr>
      </p:pic>
      <p:sp>
        <p:nvSpPr>
          <p:cNvPr id="12" name="Прямокутник 11">
            <a:extLst>
              <a:ext uri="{FF2B5EF4-FFF2-40B4-BE49-F238E27FC236}">
                <a16:creationId xmlns:a16="http://schemas.microsoft.com/office/drawing/2014/main" id="{7DDA0D9A-CF6F-4C7A-B099-969E76FA40A7}"/>
              </a:ext>
            </a:extLst>
          </p:cNvPr>
          <p:cNvSpPr/>
          <p:nvPr/>
        </p:nvSpPr>
        <p:spPr>
          <a:xfrm>
            <a:off x="1370750" y="5238176"/>
            <a:ext cx="7416823" cy="1200329"/>
          </a:xfrm>
          <a:prstGeom prst="rect">
            <a:avLst/>
          </a:prstGeom>
        </p:spPr>
        <p:txBody>
          <a:bodyPr wrap="square">
            <a:spAutoFit/>
          </a:bodyPr>
          <a:lstStyle/>
          <a:p>
            <a:pPr indent="357188" algn="just" fontAlgn="base">
              <a:spcAft>
                <a:spcPts val="0"/>
              </a:spcAft>
            </a:pPr>
            <a:r>
              <a:rPr lang="uk-UA" dirty="0">
                <a:solidFill>
                  <a:srgbClr val="002060"/>
                </a:solidFill>
                <a:latin typeface="Arial" panose="020B0604020202020204" pitchFamily="34" charset="0"/>
                <a:ea typeface="Times New Roman" panose="02020603050405020304" pitchFamily="18" charset="0"/>
                <a:cs typeface="Arial" panose="020B0604020202020204" pitchFamily="34" charset="0"/>
              </a:rPr>
              <a:t>Державні службовці повинні використовувати своє службове становище виключно для виконання своїх посадових обов’язків </a:t>
            </a:r>
            <a:br>
              <a:rPr lang="uk-UA"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uk-UA" dirty="0">
                <a:solidFill>
                  <a:srgbClr val="002060"/>
                </a:solidFill>
                <a:latin typeface="Arial" panose="020B0604020202020204" pitchFamily="34" charset="0"/>
                <a:ea typeface="Times New Roman" panose="02020603050405020304" pitchFamily="18" charset="0"/>
                <a:cs typeface="Arial" panose="020B0604020202020204" pitchFamily="34" charset="0"/>
              </a:rPr>
              <a:t>і доручень керівників, наданих на підставі та у межах повноважень, передбачених законами України.</a:t>
            </a:r>
          </a:p>
        </p:txBody>
      </p:sp>
    </p:spTree>
    <p:extLst>
      <p:ext uri="{BB962C8B-B14F-4D97-AF65-F5344CB8AC3E}">
        <p14:creationId xmlns:p14="http://schemas.microsoft.com/office/powerpoint/2010/main" val="5442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0" y="0"/>
            <a:ext cx="9144000" cy="6857999"/>
          </a:xfrm>
          <a:prstGeom prst="rect">
            <a:avLst/>
          </a:prstGeom>
          <a:gradFill flip="none" rotWithShape="1">
            <a:gsLst>
              <a:gs pos="80750">
                <a:srgbClr val="FFFF00"/>
              </a:gs>
              <a:gs pos="78500">
                <a:srgbClr val="9FBDE2"/>
              </a:gs>
              <a:gs pos="74000">
                <a:schemeClr val="tx2">
                  <a:lumMod val="40000"/>
                  <a:lumOff val="60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2" name="Прямокутник 1">
            <a:extLst>
              <a:ext uri="{FF2B5EF4-FFF2-40B4-BE49-F238E27FC236}">
                <a16:creationId xmlns:a16="http://schemas.microsoft.com/office/drawing/2014/main" id="{2AA21D14-A51A-458E-9E40-2CE77E2D3311}"/>
              </a:ext>
            </a:extLst>
          </p:cNvPr>
          <p:cNvSpPr/>
          <p:nvPr/>
        </p:nvSpPr>
        <p:spPr>
          <a:xfrm>
            <a:off x="327916" y="1307164"/>
            <a:ext cx="5942267" cy="2246769"/>
          </a:xfrm>
          <a:prstGeom prst="rect">
            <a:avLst/>
          </a:prstGeom>
        </p:spPr>
        <p:txBody>
          <a:bodyPr wrap="square">
            <a:spAutoFit/>
          </a:bodyPr>
          <a:lstStyle/>
          <a:p>
            <a:pPr indent="357188" algn="just" fontAlgn="base">
              <a:spcAft>
                <a:spcPts val="0"/>
              </a:spcAft>
            </a:pPr>
            <a:r>
              <a:rPr lang="uk-UA" sz="20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Державному службовцю заборонено</a:t>
            </a:r>
            <a:r>
              <a:rPr lang="uk-UA" sz="2000" b="1" dirty="0">
                <a:solidFill>
                  <a:srgbClr val="182C5E"/>
                </a:solidFill>
                <a:latin typeface="Arial Narrow" panose="020B0606020202030204" pitchFamily="34" charset="0"/>
                <a:ea typeface="Times New Roman" panose="02020603050405020304" pitchFamily="18" charset="0"/>
                <a:cs typeface="Arial" panose="020B0604020202020204" pitchFamily="34" charset="0"/>
              </a:rPr>
              <a:t> </a:t>
            </a:r>
            <a:br>
              <a:rPr lang="uk-UA" sz="2000" b="1" dirty="0">
                <a:solidFill>
                  <a:srgbClr val="182C5E"/>
                </a:solidFill>
                <a:latin typeface="Arial Narrow" panose="020B0606020202030204" pitchFamily="34" charset="0"/>
                <a:ea typeface="Times New Roman" panose="02020603050405020304" pitchFamily="18" charset="0"/>
                <a:cs typeface="Arial" panose="020B0604020202020204" pitchFamily="34" charset="0"/>
              </a:rPr>
            </a:br>
            <a: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у будь-який спосіб </a:t>
            </a:r>
            <a:r>
              <a:rPr lang="uk-UA" sz="2000"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використовувати своє службове становище в політичних цілях</a:t>
            </a:r>
            <a: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у тому числі для залучення державних службовців, посадових осіб місцевого самоврядування, працівників бюджетної сфери та інших осіб до участі у передвиборній агітації, акціях та заходах, що організовуються політичними партіями.</a:t>
            </a:r>
          </a:p>
        </p:txBody>
      </p:sp>
      <p:pic>
        <p:nvPicPr>
          <p:cNvPr id="3074" name="Picture 2" descr="Ð ÐµÐ·ÑÐ»ÑÑÐ°Ñ Ð¿Ð¾ÑÑÐºÑ Ð·Ð¾Ð±ÑÐ°Ð¶ÐµÐ½Ñ Ð·Ð° Ð·Ð°Ð¿Ð¸ÑÐ¾Ð¼ &quot;Ð²Ð¸Ð±Ð¾ÑÐ¸ Ð¿Ð¾Ð»ÑÑÐ¸ÑÐ½Ñ Ð¿Ð°ÑÑÑÑ&quot;">
            <a:extLst>
              <a:ext uri="{FF2B5EF4-FFF2-40B4-BE49-F238E27FC236}">
                <a16:creationId xmlns:a16="http://schemas.microsoft.com/office/drawing/2014/main" id="{FE7488B5-9622-445F-90D3-78FD8F0A1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293" y="1329561"/>
            <a:ext cx="2070807" cy="115965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0DECA279-1792-401B-A9A2-EB739B55BC7B}"/>
              </a:ext>
            </a:extLst>
          </p:cNvPr>
          <p:cNvPicPr>
            <a:picLocks noChangeAspect="1"/>
          </p:cNvPicPr>
          <p:nvPr/>
        </p:nvPicPr>
        <p:blipFill>
          <a:blip r:embed="rId4"/>
          <a:stretch>
            <a:fillRect/>
          </a:stretch>
        </p:blipFill>
        <p:spPr>
          <a:xfrm>
            <a:off x="7182813" y="2251991"/>
            <a:ext cx="1499111" cy="1267940"/>
          </a:xfrm>
          <a:prstGeom prst="rect">
            <a:avLst/>
          </a:prstGeom>
        </p:spPr>
      </p:pic>
      <p:sp>
        <p:nvSpPr>
          <p:cNvPr id="12" name="Прямокутник 11">
            <a:extLst>
              <a:ext uri="{FF2B5EF4-FFF2-40B4-BE49-F238E27FC236}">
                <a16:creationId xmlns:a16="http://schemas.microsoft.com/office/drawing/2014/main" id="{29645A9C-A92D-48EB-8FEF-76FB507BAD78}"/>
              </a:ext>
            </a:extLst>
          </p:cNvPr>
          <p:cNvSpPr/>
          <p:nvPr/>
        </p:nvSpPr>
        <p:spPr>
          <a:xfrm>
            <a:off x="2581833" y="4099857"/>
            <a:ext cx="5942267" cy="2246769"/>
          </a:xfrm>
          <a:prstGeom prst="rect">
            <a:avLst/>
          </a:prstGeom>
        </p:spPr>
        <p:txBody>
          <a:bodyPr wrap="square">
            <a:spAutoFit/>
          </a:bodyPr>
          <a:lstStyle/>
          <a:p>
            <a:pPr indent="357188" algn="just" fontAlgn="base">
              <a:spcAft>
                <a:spcPts val="0"/>
              </a:spcAft>
            </a:pPr>
            <a:r>
              <a:rPr lang="uk-UA" sz="20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Державним службовцям забороняється</a:t>
            </a:r>
            <a:r>
              <a:rPr lang="uk-UA" sz="2000"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використовувати свої повноваження або своє службове становище</a:t>
            </a:r>
            <a: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 в особистих (приватних) інтересах чи в неправомірних особистих інтересах інших осіб, у тому числі </a:t>
            </a:r>
            <a:r>
              <a:rPr lang="uk-UA" sz="2000" b="1"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використовувати свій статус та інформацію про місце роботи з метою одержання неправомірної вигоди для себе чи інших осіб</a:t>
            </a:r>
            <a:r>
              <a:rPr lang="uk-UA" sz="20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a:t>
            </a:r>
          </a:p>
        </p:txBody>
      </p:sp>
      <p:pic>
        <p:nvPicPr>
          <p:cNvPr id="3076" name="Picture 4" descr="Ð ÐµÐ·ÑÐ»ÑÑÐ°Ñ Ð¿Ð¾ÑÑÐºÑ Ð·Ð¾Ð±ÑÐ°Ð¶ÐµÐ½Ñ Ð·Ð° Ð·Ð°Ð¿Ð¸ÑÐ¾Ð¼ &quot;Ð½ÐµÐ¿ÑÐ°Ð²Ð¾Ð¼ÑÑÐ½Ð° Ð²Ð¸Ð³Ð¾Ð´Ð°&quot;">
            <a:extLst>
              <a:ext uri="{FF2B5EF4-FFF2-40B4-BE49-F238E27FC236}">
                <a16:creationId xmlns:a16="http://schemas.microsoft.com/office/drawing/2014/main" id="{BBB50308-8DFB-4BAC-9B47-F4ED585840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7916" y="4308220"/>
            <a:ext cx="2102204" cy="164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7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7C9CCC-C5F8-48C6-B842-911752A779C2}"/>
              </a:ext>
            </a:extLst>
          </p:cNvPr>
          <p:cNvPicPr>
            <a:picLocks noChangeAspect="1"/>
          </p:cNvPicPr>
          <p:nvPr/>
        </p:nvPicPr>
        <p:blipFill>
          <a:blip r:embed="rId2"/>
          <a:stretch>
            <a:fillRect/>
          </a:stretch>
        </p:blipFill>
        <p:spPr>
          <a:xfrm>
            <a:off x="0" y="0"/>
            <a:ext cx="9144000" cy="6857999"/>
          </a:xfrm>
          <a:prstGeom prst="rect">
            <a:avLst/>
          </a:prstGeom>
          <a:gradFill flip="none" rotWithShape="1">
            <a:gsLst>
              <a:gs pos="80750">
                <a:srgbClr val="FFFF00"/>
              </a:gs>
              <a:gs pos="78500">
                <a:srgbClr val="9FBDE2"/>
              </a:gs>
              <a:gs pos="74000">
                <a:schemeClr val="tx2">
                  <a:lumMod val="40000"/>
                  <a:lumOff val="60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pic>
      <p:sp>
        <p:nvSpPr>
          <p:cNvPr id="11" name="Заголовок 1">
            <a:extLst>
              <a:ext uri="{FF2B5EF4-FFF2-40B4-BE49-F238E27FC236}">
                <a16:creationId xmlns:a16="http://schemas.microsoft.com/office/drawing/2014/main" id="{DBF36C1A-40F0-443B-9FB9-0491BAD6A3DE}"/>
              </a:ext>
            </a:extLst>
          </p:cNvPr>
          <p:cNvSpPr txBox="1">
            <a:spLocks/>
          </p:cNvSpPr>
          <p:nvPr/>
        </p:nvSpPr>
        <p:spPr>
          <a:xfrm>
            <a:off x="5786696" y="1628800"/>
            <a:ext cx="316267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pic>
        <p:nvPicPr>
          <p:cNvPr id="2" name="Рисунок 1">
            <a:extLst>
              <a:ext uri="{FF2B5EF4-FFF2-40B4-BE49-F238E27FC236}">
                <a16:creationId xmlns:a16="http://schemas.microsoft.com/office/drawing/2014/main" id="{FA0A4671-6A11-4934-8A42-5406C7F72BE5}"/>
              </a:ext>
            </a:extLst>
          </p:cNvPr>
          <p:cNvPicPr>
            <a:picLocks noChangeAspect="1"/>
          </p:cNvPicPr>
          <p:nvPr/>
        </p:nvPicPr>
        <p:blipFill>
          <a:blip r:embed="rId3"/>
          <a:stretch>
            <a:fillRect/>
          </a:stretch>
        </p:blipFill>
        <p:spPr>
          <a:xfrm>
            <a:off x="7271655" y="879443"/>
            <a:ext cx="1774090" cy="2578832"/>
          </a:xfrm>
          <a:prstGeom prst="rect">
            <a:avLst/>
          </a:prstGeom>
        </p:spPr>
      </p:pic>
      <p:sp>
        <p:nvSpPr>
          <p:cNvPr id="5" name="Прямокутник 4">
            <a:extLst>
              <a:ext uri="{FF2B5EF4-FFF2-40B4-BE49-F238E27FC236}">
                <a16:creationId xmlns:a16="http://schemas.microsoft.com/office/drawing/2014/main" id="{2CCBDCBE-4F74-410F-BC78-5E02054F823F}"/>
              </a:ext>
            </a:extLst>
          </p:cNvPr>
          <p:cNvSpPr/>
          <p:nvPr/>
        </p:nvSpPr>
        <p:spPr>
          <a:xfrm>
            <a:off x="311248" y="876198"/>
            <a:ext cx="7056784" cy="2862322"/>
          </a:xfrm>
          <a:prstGeom prst="rect">
            <a:avLst/>
          </a:prstGeom>
        </p:spPr>
        <p:txBody>
          <a:bodyPr wrap="square">
            <a:spAutoFit/>
          </a:bodyPr>
          <a:lstStyle/>
          <a:p>
            <a:pPr indent="357188" algn="just"/>
            <a:r>
              <a:rPr lang="uk-UA" sz="2000" b="1" dirty="0">
                <a:solidFill>
                  <a:srgbClr val="182C5E"/>
                </a:solidFill>
                <a:latin typeface="Arial Narrow" panose="020B0606020202030204" pitchFamily="34" charset="0"/>
                <a:cs typeface="Arial" panose="020B0604020202020204" pitchFamily="34" charset="0"/>
              </a:rPr>
              <a:t>У разі виникнення у державного службовця сумнівів щодо законності отриманого для виконання наказу </a:t>
            </a:r>
            <a:r>
              <a:rPr lang="uk-UA" sz="2000" dirty="0">
                <a:solidFill>
                  <a:srgbClr val="182C5E"/>
                </a:solidFill>
                <a:latin typeface="Arial Narrow" panose="020B0606020202030204" pitchFamily="34" charset="0"/>
                <a:cs typeface="Arial" panose="020B0604020202020204" pitchFamily="34" charset="0"/>
              </a:rPr>
              <a:t>(розпорядження), доручення керівника він повинен вимагати його письмового підтвердження, після отримання якого зобов’язаний виконати такий наказ (розпорядження), доручення (крім явно злочинного наказу (розпорядження), доручення). </a:t>
            </a:r>
            <a:r>
              <a:rPr lang="uk-UA" sz="2000" u="sng" dirty="0">
                <a:solidFill>
                  <a:srgbClr val="182C5E"/>
                </a:solidFill>
                <a:latin typeface="Arial Narrow" panose="020B0606020202030204" pitchFamily="34" charset="0"/>
                <a:cs typeface="Arial" panose="020B0604020202020204" pitchFamily="34" charset="0"/>
              </a:rPr>
              <a:t>Одночасно з виконанням такого наказу (розпорядження), доручення державний службовець зобов’язаний у письмовій формі повідомити про нього керівника вищого рівня або орган вищого рівня.</a:t>
            </a:r>
          </a:p>
        </p:txBody>
      </p:sp>
      <p:sp>
        <p:nvSpPr>
          <p:cNvPr id="3" name="Прямокутник 2">
            <a:extLst>
              <a:ext uri="{FF2B5EF4-FFF2-40B4-BE49-F238E27FC236}">
                <a16:creationId xmlns:a16="http://schemas.microsoft.com/office/drawing/2014/main" id="{90CE3BDF-CB7F-4752-A7BA-92E3D992BDE1}"/>
              </a:ext>
            </a:extLst>
          </p:cNvPr>
          <p:cNvSpPr/>
          <p:nvPr/>
        </p:nvSpPr>
        <p:spPr>
          <a:xfrm>
            <a:off x="1559959" y="3974906"/>
            <a:ext cx="7290623" cy="1938992"/>
          </a:xfrm>
          <a:prstGeom prst="rect">
            <a:avLst/>
          </a:prstGeom>
        </p:spPr>
        <p:txBody>
          <a:bodyPr wrap="square">
            <a:spAutoFit/>
          </a:bodyPr>
          <a:lstStyle/>
          <a:p>
            <a:pPr indent="357188" algn="just"/>
            <a:r>
              <a:rPr lang="uk-UA" sz="2000" dirty="0">
                <a:solidFill>
                  <a:srgbClr val="182C5E"/>
                </a:solidFill>
                <a:latin typeface="Arial Narrow" panose="020B0606020202030204" pitchFamily="34" charset="0"/>
                <a:cs typeface="Arial" panose="020B0604020202020204" pitchFamily="34" charset="0"/>
              </a:rPr>
              <a:t>У разі отримання для виконання наказу (розпорядження), доручення, які державний службовець вважає незаконними або такими, що становлять загрозу охоронюваним законом правам, свободам чи інтересам окремих громадян, юридичних осіб, державним або суспільним інтересам, він </a:t>
            </a:r>
            <a:r>
              <a:rPr lang="uk-UA" sz="2000" b="1" dirty="0">
                <a:solidFill>
                  <a:srgbClr val="182C5E"/>
                </a:solidFill>
                <a:latin typeface="Arial Narrow" panose="020B0606020202030204" pitchFamily="34" charset="0"/>
                <a:cs typeface="Arial" panose="020B0604020202020204" pitchFamily="34" charset="0"/>
              </a:rPr>
              <a:t>повинен негайно в письмовій формі повідомити про це керівника органу, в якому він працює</a:t>
            </a:r>
            <a:r>
              <a:rPr lang="uk-UA" sz="2000" dirty="0">
                <a:solidFill>
                  <a:srgbClr val="182C5E"/>
                </a:solidFill>
                <a:latin typeface="Arial Narrow" panose="020B0606020202030204" pitchFamily="34" charset="0"/>
                <a:cs typeface="Arial" panose="020B0604020202020204" pitchFamily="34" charset="0"/>
              </a:rPr>
              <a:t>.</a:t>
            </a:r>
          </a:p>
        </p:txBody>
      </p:sp>
      <p:pic>
        <p:nvPicPr>
          <p:cNvPr id="7" name="Рисунок 6">
            <a:extLst>
              <a:ext uri="{FF2B5EF4-FFF2-40B4-BE49-F238E27FC236}">
                <a16:creationId xmlns:a16="http://schemas.microsoft.com/office/drawing/2014/main" id="{0DF04A2A-DE83-4A14-843B-21B98E30A048}"/>
              </a:ext>
            </a:extLst>
          </p:cNvPr>
          <p:cNvPicPr>
            <a:picLocks noChangeAspect="1"/>
          </p:cNvPicPr>
          <p:nvPr/>
        </p:nvPicPr>
        <p:blipFill>
          <a:blip r:embed="rId4"/>
          <a:stretch>
            <a:fillRect/>
          </a:stretch>
        </p:blipFill>
        <p:spPr>
          <a:xfrm>
            <a:off x="313252" y="4077072"/>
            <a:ext cx="1140206" cy="1125071"/>
          </a:xfrm>
          <a:prstGeom prst="rect">
            <a:avLst/>
          </a:prstGeom>
        </p:spPr>
      </p:pic>
    </p:spTree>
    <p:extLst>
      <p:ext uri="{BB962C8B-B14F-4D97-AF65-F5344CB8AC3E}">
        <p14:creationId xmlns:p14="http://schemas.microsoft.com/office/powerpoint/2010/main" val="17511807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13442</TotalTime>
  <Words>1003</Words>
  <Application>Microsoft Office PowerPoint</Application>
  <PresentationFormat>Екран (4:3)</PresentationFormat>
  <Paragraphs>46</Paragraphs>
  <Slides>12</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12</vt:i4>
      </vt:variant>
    </vt:vector>
  </HeadingPairs>
  <TitlesOfParts>
    <vt:vector size="17" baseType="lpstr">
      <vt:lpstr>Arial</vt:lpstr>
      <vt:lpstr>Arial Narrow</vt:lpstr>
      <vt:lpstr>Calibri</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Поняття «дискреційні повноваження»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Игорь Степанов</dc:creator>
  <cp:lastModifiedBy>Александровна Оксана</cp:lastModifiedBy>
  <cp:revision>589</cp:revision>
  <cp:lastPrinted>2019-08-29T10:14:44Z</cp:lastPrinted>
  <dcterms:created xsi:type="dcterms:W3CDTF">2016-07-12T09:38:26Z</dcterms:created>
  <dcterms:modified xsi:type="dcterms:W3CDTF">2023-08-29T12:20:25Z</dcterms:modified>
</cp:coreProperties>
</file>